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39.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 id="2147483806" r:id="rId2"/>
    <p:sldMasterId id="2147483804" r:id="rId3"/>
    <p:sldMasterId id="2147483818" r:id="rId4"/>
    <p:sldMasterId id="2147483820" r:id="rId5"/>
    <p:sldMasterId id="2147483822" r:id="rId6"/>
    <p:sldMasterId id="2147483826" r:id="rId7"/>
    <p:sldMasterId id="2147483828" r:id="rId8"/>
    <p:sldMasterId id="2147483858" r:id="rId9"/>
    <p:sldMasterId id="2147483870" r:id="rId10"/>
  </p:sldMasterIdLst>
  <p:notesMasterIdLst>
    <p:notesMasterId r:id="rId69"/>
  </p:notesMasterIdLst>
  <p:handoutMasterIdLst>
    <p:handoutMasterId r:id="rId70"/>
  </p:handoutMasterIdLst>
  <p:sldIdLst>
    <p:sldId id="330" r:id="rId11"/>
    <p:sldId id="309" r:id="rId12"/>
    <p:sldId id="331" r:id="rId13"/>
    <p:sldId id="332" r:id="rId14"/>
    <p:sldId id="333" r:id="rId15"/>
    <p:sldId id="334" r:id="rId16"/>
    <p:sldId id="310" r:id="rId17"/>
    <p:sldId id="269" r:id="rId18"/>
    <p:sldId id="299" r:id="rId19"/>
    <p:sldId id="270" r:id="rId20"/>
    <p:sldId id="271" r:id="rId21"/>
    <p:sldId id="272" r:id="rId22"/>
    <p:sldId id="273" r:id="rId23"/>
    <p:sldId id="274" r:id="rId24"/>
    <p:sldId id="276" r:id="rId25"/>
    <p:sldId id="335" r:id="rId26"/>
    <p:sldId id="277" r:id="rId27"/>
    <p:sldId id="279" r:id="rId28"/>
    <p:sldId id="281" r:id="rId29"/>
    <p:sldId id="282" r:id="rId30"/>
    <p:sldId id="280" r:id="rId31"/>
    <p:sldId id="283" r:id="rId32"/>
    <p:sldId id="284" r:id="rId33"/>
    <p:sldId id="285" r:id="rId34"/>
    <p:sldId id="286" r:id="rId35"/>
    <p:sldId id="287" r:id="rId36"/>
    <p:sldId id="288" r:id="rId37"/>
    <p:sldId id="292" r:id="rId38"/>
    <p:sldId id="289" r:id="rId39"/>
    <p:sldId id="293" r:id="rId40"/>
    <p:sldId id="294" r:id="rId41"/>
    <p:sldId id="295" r:id="rId42"/>
    <p:sldId id="296" r:id="rId43"/>
    <p:sldId id="297" r:id="rId44"/>
    <p:sldId id="302" r:id="rId45"/>
    <p:sldId id="303" r:id="rId46"/>
    <p:sldId id="304" r:id="rId47"/>
    <p:sldId id="329" r:id="rId48"/>
    <p:sldId id="305" r:id="rId49"/>
    <p:sldId id="306" r:id="rId50"/>
    <p:sldId id="307" r:id="rId51"/>
    <p:sldId id="308" r:id="rId52"/>
    <p:sldId id="311" r:id="rId53"/>
    <p:sldId id="312" r:id="rId54"/>
    <p:sldId id="313" r:id="rId55"/>
    <p:sldId id="314" r:id="rId56"/>
    <p:sldId id="315" r:id="rId57"/>
    <p:sldId id="316" r:id="rId58"/>
    <p:sldId id="317" r:id="rId59"/>
    <p:sldId id="318" r:id="rId60"/>
    <p:sldId id="320" r:id="rId61"/>
    <p:sldId id="321" r:id="rId62"/>
    <p:sldId id="322" r:id="rId63"/>
    <p:sldId id="323" r:id="rId64"/>
    <p:sldId id="325" r:id="rId65"/>
    <p:sldId id="326" r:id="rId66"/>
    <p:sldId id="327" r:id="rId67"/>
    <p:sldId id="336" r:id="rId6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603" autoAdjust="0"/>
    <p:restoredTop sz="94697" autoAdjust="0"/>
  </p:normalViewPr>
  <p:slideViewPr>
    <p:cSldViewPr>
      <p:cViewPr varScale="1">
        <p:scale>
          <a:sx n="149" d="100"/>
          <a:sy n="149" d="100"/>
        </p:scale>
        <p:origin x="-1716" y="-90"/>
      </p:cViewPr>
      <p:guideLst>
        <p:guide orient="horz" pos="2160"/>
        <p:guide pos="2880"/>
      </p:guideLst>
    </p:cSldViewPr>
  </p:slideViewPr>
  <p:outlineViewPr>
    <p:cViewPr>
      <p:scale>
        <a:sx n="33" d="100"/>
        <a:sy n="33" d="100"/>
      </p:scale>
      <p:origin x="30" y="2316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19" d="100"/>
          <a:sy n="119" d="100"/>
        </p:scale>
        <p:origin x="-5034"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 Type="http://schemas.openxmlformats.org/officeDocument/2006/relationships/slideMaster" Target="slideMasters/slideMaster7.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11CFD5A-0155-4163-A9D8-2F2E7654C611}" type="datetimeFigureOut">
              <a:rPr lang="fr-FR" smtClean="0"/>
              <a:pPr/>
              <a:t>05/11/2013</a:t>
            </a:fld>
            <a:endParaRPr lang="fr-F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E0090D6-9F91-41D7-A5B1-D0BEF5F036F7}" type="slidenum">
              <a:rPr lang="fr-FR" smtClean="0"/>
              <a:pPr/>
              <a:t>‹#›</a:t>
            </a:fld>
            <a:endParaRPr 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F29549-DC34-4D5F-8A91-C3299C0DD1C4}" type="datetimeFigureOut">
              <a:rPr lang="fr-FR" smtClean="0"/>
              <a:pPr/>
              <a:t>05/11/2013</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3BF314-B39C-4A2E-A120-98E8D7AF8E6B}" type="slidenum">
              <a:rPr lang="fr-FR" smtClean="0"/>
              <a:pPr/>
              <a:t>‹#›</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FC3BF314-B39C-4A2E-A120-98E8D7AF8E6B}" type="slidenum">
              <a:rPr lang="fr-FR" smtClean="0"/>
              <a:pPr/>
              <a:t>17</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FC3BF314-B39C-4A2E-A120-98E8D7AF8E6B}" type="slidenum">
              <a:rPr lang="fr-FR" smtClean="0"/>
              <a:pPr/>
              <a:t>18</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FC3BF314-B39C-4A2E-A120-98E8D7AF8E6B}" type="slidenum">
              <a:rPr lang="fr-FR" smtClean="0"/>
              <a:pPr/>
              <a:t>19</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FC3BF314-B39C-4A2E-A120-98E8D7AF8E6B}" type="slidenum">
              <a:rPr lang="fr-FR" smtClean="0"/>
              <a:pPr/>
              <a:t>20</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FC3BF314-B39C-4A2E-A120-98E8D7AF8E6B}" type="slidenum">
              <a:rPr lang="fr-FR" smtClean="0"/>
              <a:pPr/>
              <a:t>22</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FC3BF314-B39C-4A2E-A120-98E8D7AF8E6B}" type="slidenum">
              <a:rPr lang="fr-FR" smtClean="0"/>
              <a:pPr/>
              <a:t>37</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FC3BF314-B39C-4A2E-A120-98E8D7AF8E6B}" type="slidenum">
              <a:rPr lang="fr-FR" smtClean="0"/>
              <a:pPr/>
              <a:t>38</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FC3BF314-B39C-4A2E-A120-98E8D7AF8E6B}" type="slidenum">
              <a:rPr lang="fr-FR" smtClean="0"/>
              <a:pPr/>
              <a:t>39</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FC3BF314-B39C-4A2E-A120-98E8D7AF8E6B}" type="slidenum">
              <a:rPr lang="fr-FR" smtClean="0"/>
              <a:pPr/>
              <a:t>42</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773A0A98-C74B-4A8E-8C94-34FEA95E1F93}" type="slidenum">
              <a:rPr lang="fr-FR" smtClean="0"/>
              <a:pPr/>
              <a:t>‹#›</a:t>
            </a:fld>
            <a:endParaRPr lang="fr-FR"/>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
        <p:nvSpPr>
          <p:cNvPr id="17" name="Footer Placeholder 4"/>
          <p:cNvSpPr>
            <a:spLocks noGrp="1"/>
          </p:cNvSpPr>
          <p:nvPr>
            <p:ph type="ftr" sz="quarter" idx="11"/>
          </p:nvPr>
        </p:nvSpPr>
        <p:spPr>
          <a:xfrm>
            <a:off x="755576" y="6237312"/>
            <a:ext cx="8280920" cy="457200"/>
          </a:xfrm>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18" name="Rectangle 17"/>
          <p:cNvSpPr/>
          <p:nvPr userDrawn="1"/>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Slide Number Placeholder 5"/>
          <p:cNvSpPr>
            <a:spLocks noGrp="1"/>
          </p:cNvSpPr>
          <p:nvPr>
            <p:ph type="sldNum" sz="quarter" idx="12"/>
          </p:nvPr>
        </p:nvSpPr>
        <p:spPr/>
        <p:txBody>
          <a:bodyPr/>
          <a:lstStyle/>
          <a:p>
            <a:fld id="{773A0A98-C74B-4A8E-8C94-34FEA95E1F93}" type="slidenum">
              <a:rPr lang="fr-FR" smtClean="0"/>
              <a:pPr/>
              <a:t>‹#›</a:t>
            </a:fld>
            <a:endParaRPr lang="fr-FR"/>
          </a:p>
        </p:txBody>
      </p:sp>
      <p:sp>
        <p:nvSpPr>
          <p:cNvPr id="7" name="Footer Placeholder 4"/>
          <p:cNvSpPr>
            <a:spLocks noGrp="1"/>
          </p:cNvSpPr>
          <p:nvPr>
            <p:ph type="ftr" sz="quarter" idx="11"/>
          </p:nvPr>
        </p:nvSpPr>
        <p:spPr>
          <a:xfrm>
            <a:off x="755576" y="6237312"/>
            <a:ext cx="8280920" cy="457200"/>
          </a:xfrm>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8" name="Rectangle 7"/>
          <p:cNvSpPr/>
          <p:nvPr userDrawn="1"/>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Slide Number Placeholder 5"/>
          <p:cNvSpPr>
            <a:spLocks noGrp="1"/>
          </p:cNvSpPr>
          <p:nvPr>
            <p:ph type="sldNum" sz="quarter" idx="12"/>
          </p:nvPr>
        </p:nvSpPr>
        <p:spPr/>
        <p:txBody>
          <a:bodyPr/>
          <a:lstStyle/>
          <a:p>
            <a:fld id="{773A0A98-C74B-4A8E-8C94-34FEA95E1F93}" type="slidenum">
              <a:rPr lang="fr-FR" smtClean="0"/>
              <a:pPr/>
              <a:t>‹#›</a:t>
            </a:fld>
            <a:endParaRPr lang="fr-FR"/>
          </a:p>
        </p:txBody>
      </p:sp>
      <p:sp>
        <p:nvSpPr>
          <p:cNvPr id="7" name="Footer Placeholder 4"/>
          <p:cNvSpPr>
            <a:spLocks noGrp="1"/>
          </p:cNvSpPr>
          <p:nvPr>
            <p:ph type="ftr" sz="quarter" idx="11"/>
          </p:nvPr>
        </p:nvSpPr>
        <p:spPr>
          <a:xfrm>
            <a:off x="755576" y="6237312"/>
            <a:ext cx="8280920" cy="457200"/>
          </a:xfrm>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8" name="Rectangle 7"/>
          <p:cNvSpPr/>
          <p:nvPr userDrawn="1"/>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3E2AAAD7-C5E2-4540-8437-B435ED02CCDC}" type="datetimeFigureOut">
              <a:rPr lang="fr-FR" smtClean="0"/>
              <a:pPr/>
              <a:t>05/11/2013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D32F313-64C0-4C4D-AFF3-CE2C53482963}" type="slidenum">
              <a:rPr lang="fr-FR" smtClean="0"/>
              <a:pPr/>
              <a:t>‹#›</a:t>
            </a:fld>
            <a:endParaRPr lang="fr-FR"/>
          </a:p>
        </p:txBody>
      </p:sp>
    </p:spTree>
  </p:cSld>
  <p:clrMapOvr>
    <a:masterClrMapping/>
  </p:clrMapOvr>
  <p:transition spd="slow">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3E2AAAD7-C5E2-4540-8437-B435ED02CCDC}" type="datetimeFigureOut">
              <a:rPr lang="fr-FR" smtClean="0"/>
              <a:pPr/>
              <a:t>05/11/2013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D32F313-64C0-4C4D-AFF3-CE2C53482963}" type="slidenum">
              <a:rPr lang="fr-FR" smtClean="0"/>
              <a:pPr/>
              <a:t>‹#›</a:t>
            </a:fld>
            <a:endParaRPr lang="fr-FR"/>
          </a:p>
        </p:txBody>
      </p:sp>
    </p:spTree>
  </p:cSld>
  <p:clrMapOvr>
    <a:masterClrMapping/>
  </p:clrMapOvr>
  <p:transition spd="slow">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2AAAD7-C5E2-4540-8437-B435ED02CCDC}" type="datetimeFigureOut">
              <a:rPr lang="fr-FR" smtClean="0"/>
              <a:pPr/>
              <a:t>05/11/2013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D32F313-64C0-4C4D-AFF3-CE2C53482963}" type="slidenum">
              <a:rPr lang="fr-FR" smtClean="0"/>
              <a:pPr/>
              <a:t>‹#›</a:t>
            </a:fld>
            <a:endParaRPr lang="fr-FR"/>
          </a:p>
        </p:txBody>
      </p:sp>
    </p:spTree>
  </p:cSld>
  <p:clrMapOvr>
    <a:masterClrMapping/>
  </p:clrMapOvr>
  <p:transition spd="slow">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3E2AAAD7-C5E2-4540-8437-B435ED02CCDC}" type="datetimeFigureOut">
              <a:rPr lang="fr-FR" smtClean="0"/>
              <a:pPr/>
              <a:t>05/11/2013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D32F313-64C0-4C4D-AFF3-CE2C53482963}" type="slidenum">
              <a:rPr lang="fr-FR" smtClean="0"/>
              <a:pPr/>
              <a:t>‹#›</a:t>
            </a:fld>
            <a:endParaRPr lang="fr-FR"/>
          </a:p>
        </p:txBody>
      </p:sp>
    </p:spTree>
  </p:cSld>
  <p:clrMapOvr>
    <a:masterClrMapping/>
  </p:clrMapOvr>
  <p:transition spd="slow">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3E2AAAD7-C5E2-4540-8437-B435ED02CCDC}" type="datetimeFigureOut">
              <a:rPr lang="fr-FR" smtClean="0"/>
              <a:pPr/>
              <a:t>05/11/2013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D32F313-64C0-4C4D-AFF3-CE2C53482963}" type="slidenum">
              <a:rPr lang="fr-FR" smtClean="0"/>
              <a:pPr/>
              <a:t>‹#›</a:t>
            </a:fld>
            <a:endParaRPr lang="fr-FR"/>
          </a:p>
        </p:txBody>
      </p:sp>
    </p:spTree>
  </p:cSld>
  <p:clrMapOvr>
    <a:masterClrMapping/>
  </p:clrMapOvr>
  <p:transition spd="slow">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3E2AAAD7-C5E2-4540-8437-B435ED02CCDC}" type="datetimeFigureOut">
              <a:rPr lang="fr-FR" smtClean="0"/>
              <a:pPr/>
              <a:t>05/11/2013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D32F313-64C0-4C4D-AFF3-CE2C53482963}" type="slidenum">
              <a:rPr lang="fr-FR" smtClean="0"/>
              <a:pPr/>
              <a:t>‹#›</a:t>
            </a:fld>
            <a:endParaRPr lang="fr-FR"/>
          </a:p>
        </p:txBody>
      </p:sp>
    </p:spTree>
  </p:cSld>
  <p:clrMapOvr>
    <a:masterClrMapping/>
  </p:clrMapOvr>
  <p:transition spd="slow">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2AAAD7-C5E2-4540-8437-B435ED02CCDC}" type="datetimeFigureOut">
              <a:rPr lang="fr-FR" smtClean="0"/>
              <a:pPr/>
              <a:t>05/11/2013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FD32F313-64C0-4C4D-AFF3-CE2C53482963}" type="slidenum">
              <a:rPr lang="fr-FR" smtClean="0"/>
              <a:pPr/>
              <a:t>‹#›</a:t>
            </a:fld>
            <a:endParaRPr lang="fr-FR"/>
          </a:p>
        </p:txBody>
      </p:sp>
    </p:spTree>
  </p:cSld>
  <p:clrMapOvr>
    <a:masterClrMapping/>
  </p:clrMapOvr>
  <p:transition spd="slow">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2AAAD7-C5E2-4540-8437-B435ED02CCDC}" type="datetimeFigureOut">
              <a:rPr lang="fr-FR" smtClean="0"/>
              <a:pPr/>
              <a:t>05/11/2013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D32F313-64C0-4C4D-AFF3-CE2C53482963}" type="slidenum">
              <a:rPr lang="fr-FR" smtClean="0"/>
              <a:pPr/>
              <a:t>‹#›</a:t>
            </a:fld>
            <a:endParaRPr lang="fr-FR"/>
          </a:p>
        </p:txBody>
      </p:sp>
    </p:spTree>
  </p:cSld>
  <p:clrMapOvr>
    <a:masterClrMapping/>
  </p:clrMapOvr>
  <p:transition spd="slow">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Slide Number Placeholder 5"/>
          <p:cNvSpPr>
            <a:spLocks noGrp="1"/>
          </p:cNvSpPr>
          <p:nvPr>
            <p:ph type="sldNum" sz="quarter" idx="12"/>
          </p:nvPr>
        </p:nvSpPr>
        <p:spPr/>
        <p:txBody>
          <a:bodyPr/>
          <a:lstStyle/>
          <a:p>
            <a:fld id="{773A0A98-C74B-4A8E-8C94-34FEA95E1F93}" type="slidenum">
              <a:rPr lang="fr-FR" smtClean="0"/>
              <a:pPr/>
              <a:t>‹#›</a:t>
            </a:fld>
            <a:endParaRPr lang="fr-FR"/>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Footer Placeholder 4"/>
          <p:cNvSpPr>
            <a:spLocks noGrp="1"/>
          </p:cNvSpPr>
          <p:nvPr>
            <p:ph type="ftr" sz="quarter" idx="11"/>
          </p:nvPr>
        </p:nvSpPr>
        <p:spPr>
          <a:xfrm>
            <a:off x="755576" y="6237312"/>
            <a:ext cx="8280920" cy="457200"/>
          </a:xfrm>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9" name="Rectangle 8"/>
          <p:cNvSpPr/>
          <p:nvPr userDrawn="1"/>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2AAAD7-C5E2-4540-8437-B435ED02CCDC}" type="datetimeFigureOut">
              <a:rPr lang="fr-FR" smtClean="0"/>
              <a:pPr/>
              <a:t>05/11/2013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D32F313-64C0-4C4D-AFF3-CE2C53482963}" type="slidenum">
              <a:rPr lang="fr-FR" smtClean="0"/>
              <a:pPr/>
              <a:t>‹#›</a:t>
            </a:fld>
            <a:endParaRPr lang="fr-FR"/>
          </a:p>
        </p:txBody>
      </p:sp>
    </p:spTree>
  </p:cSld>
  <p:clrMapOvr>
    <a:masterClrMapping/>
  </p:clrMapOvr>
  <p:transition spd="slow">
    <p:wedg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3E2AAAD7-C5E2-4540-8437-B435ED02CCDC}" type="datetimeFigureOut">
              <a:rPr lang="fr-FR" smtClean="0"/>
              <a:pPr/>
              <a:t>05/11/2013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D32F313-64C0-4C4D-AFF3-CE2C53482963}" type="slidenum">
              <a:rPr lang="fr-FR" smtClean="0"/>
              <a:pPr/>
              <a:t>‹#›</a:t>
            </a:fld>
            <a:endParaRPr lang="fr-FR"/>
          </a:p>
        </p:txBody>
      </p:sp>
    </p:spTree>
  </p:cSld>
  <p:clrMapOvr>
    <a:masterClrMapping/>
  </p:clrMapOvr>
  <p:transition spd="slow">
    <p:wedg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3E2AAAD7-C5E2-4540-8437-B435ED02CCDC}" type="datetimeFigureOut">
              <a:rPr lang="fr-FR" smtClean="0"/>
              <a:pPr/>
              <a:t>05/11/2013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D32F313-64C0-4C4D-AFF3-CE2C53482963}" type="slidenum">
              <a:rPr lang="fr-FR" smtClean="0"/>
              <a:pPr/>
              <a:t>‹#›</a:t>
            </a:fld>
            <a:endParaRPr lang="fr-FR"/>
          </a:p>
        </p:txBody>
      </p:sp>
    </p:spTree>
  </p:cSld>
  <p:clrMapOvr>
    <a:masterClrMapping/>
  </p:clrMapOvr>
  <p:transition spd="slow">
    <p:wedg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200400" y="1447800"/>
            <a:ext cx="5257800" cy="1755775"/>
          </a:xfrm>
        </p:spPr>
        <p:txBody>
          <a:bodyPr/>
          <a:lstStyle>
            <a:lvl1pPr algn="r">
              <a:defRPr sz="4400"/>
            </a:lvl1pPr>
          </a:lstStyle>
          <a:p>
            <a:r>
              <a:rPr lang="de-DE"/>
              <a:t>Cliquez et modifiez le titre</a:t>
            </a:r>
          </a:p>
        </p:txBody>
      </p:sp>
      <p:sp>
        <p:nvSpPr>
          <p:cNvPr id="6147" name="Rectangle 3"/>
          <p:cNvSpPr>
            <a:spLocks noGrp="1" noChangeArrowheads="1"/>
          </p:cNvSpPr>
          <p:nvPr>
            <p:ph type="subTitle" idx="1"/>
          </p:nvPr>
        </p:nvSpPr>
        <p:spPr>
          <a:xfrm>
            <a:off x="3200400" y="3581400"/>
            <a:ext cx="5257800" cy="1522413"/>
          </a:xfrm>
        </p:spPr>
        <p:txBody>
          <a:bodyPr/>
          <a:lstStyle>
            <a:lvl1pPr marL="0" indent="0" algn="r">
              <a:buFontTx/>
              <a:buNone/>
              <a:defRPr/>
            </a:lvl1pPr>
          </a:lstStyle>
          <a:p>
            <a:r>
              <a:rPr lang="de-DE"/>
              <a:t>Cliquez pour modifier le style des sous-titres du masque</a:t>
            </a:r>
          </a:p>
        </p:txBody>
      </p:sp>
    </p:spTree>
  </p:cSld>
  <p:clrMapOvr>
    <a:masterClrMapping/>
  </p:clrMapOvr>
  <p:transition spd="slow">
    <p:wedg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de-DE"/>
              <a:t>Cliquez et modifiez le titre</a:t>
            </a:r>
          </a:p>
        </p:txBody>
      </p:sp>
      <p:sp>
        <p:nvSpPr>
          <p:cNvPr id="4096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de-DE"/>
              <a:t>Cliquez pour modifier le style des sous-titres du masque</a:t>
            </a:r>
          </a:p>
        </p:txBody>
      </p:sp>
      <p:sp>
        <p:nvSpPr>
          <p:cNvPr id="4096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eaLnBrk="0" fontAlgn="base" hangingPunct="0">
              <a:spcBef>
                <a:spcPct val="0"/>
              </a:spcBef>
              <a:spcAft>
                <a:spcPct val="0"/>
              </a:spcAft>
            </a:pPr>
            <a:endParaRPr lang="fr-FR" sz="2400" smtClean="0">
              <a:solidFill>
                <a:srgbClr val="FFFFFF"/>
              </a:solidFill>
              <a:ea typeface="ＭＳ Ｐゴシック" charset="-128"/>
            </a:endParaRPr>
          </a:p>
        </p:txBody>
      </p:sp>
      <p:sp>
        <p:nvSpPr>
          <p:cNvPr id="8" name="Footer Placeholder 4"/>
          <p:cNvSpPr>
            <a:spLocks noGrp="1"/>
          </p:cNvSpPr>
          <p:nvPr>
            <p:ph type="ftr" sz="quarter" idx="11"/>
          </p:nvPr>
        </p:nvSpPr>
        <p:spPr>
          <a:xfrm>
            <a:off x="755576" y="6237312"/>
            <a:ext cx="8280920" cy="457200"/>
          </a:xfrm>
          <a:prstGeom prst="rect">
            <a:avLst/>
          </a:prstGeom>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9" name="Rectangle 8"/>
          <p:cNvSpPr/>
          <p:nvPr userDrawn="1"/>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a:xfrm>
            <a:off x="685800" y="6149975"/>
            <a:ext cx="1905000" cy="457200"/>
          </a:xfrm>
          <a:prstGeom prst="rect">
            <a:avLst/>
          </a:prstGeom>
        </p:spPr>
        <p:txBody>
          <a:bodyPr/>
          <a:lstStyle/>
          <a:p>
            <a:fld id="{47C9B81F-C347-4BEF-BFDF-29C42F48304A}" type="datetimeFigureOut">
              <a:rPr lang="en-US" smtClean="0"/>
              <a:pPr/>
              <a:t>11/5/2013</a:t>
            </a:fld>
            <a:endParaRPr lang="en-US"/>
          </a:p>
        </p:txBody>
      </p:sp>
      <p:sp>
        <p:nvSpPr>
          <p:cNvPr id="21" name="Footer Placeholder 20"/>
          <p:cNvSpPr>
            <a:spLocks noGrp="1"/>
          </p:cNvSpPr>
          <p:nvPr>
            <p:ph type="ftr" sz="quarter" idx="11"/>
          </p:nvPr>
        </p:nvSpPr>
        <p:spPr/>
        <p:txBody>
          <a:bodyPr/>
          <a:lstStyle/>
          <a:p>
            <a:pPr>
              <a:tabLst>
                <a:tab pos="8072438" algn="r"/>
              </a:tabLst>
            </a:pPr>
            <a:r>
              <a:rPr lang="fr-FR" smtClean="0"/>
              <a:t>Intégrer la résilience dans la prospective territoriale : le Val d’Argens (Var), un cas d’école	</a:t>
            </a:r>
            <a:r>
              <a:rPr lang="fr-FR" sz="800" smtClean="0"/>
              <a:t>© www.viva2010.org</a:t>
            </a:r>
            <a:endParaRPr lang="fr-FR" sz="800" dirty="0" smtClean="0"/>
          </a:p>
        </p:txBody>
      </p:sp>
      <p:sp>
        <p:nvSpPr>
          <p:cNvPr id="6" name="Slide Number Placeholder 5"/>
          <p:cNvSpPr>
            <a:spLocks noGrp="1"/>
          </p:cNvSpPr>
          <p:nvPr>
            <p:ph type="sldNum" sz="quarter" idx="12"/>
          </p:nvPr>
        </p:nvSpPr>
        <p:spPr>
          <a:xfrm>
            <a:off x="6553200" y="6149975"/>
            <a:ext cx="1905000" cy="457200"/>
          </a:xfrm>
          <a:prstGeom prst="rect">
            <a:avLst/>
          </a:prstGeom>
        </p:spPr>
        <p:txBody>
          <a:bodyPr/>
          <a:lstStyle/>
          <a:p>
            <a:fld id="{773A0A98-C74B-4A8E-8C94-34FEA95E1F93}" type="slidenum">
              <a:rPr lang="fr-FR" smtClean="0"/>
              <a:pPr/>
              <a:t>‹#›</a:t>
            </a:fld>
            <a:endParaRPr lang="fr-FR"/>
          </a:p>
        </p:txBody>
      </p:sp>
      <p:sp>
        <p:nvSpPr>
          <p:cNvPr id="7" name="Rectangle 6"/>
          <p:cNvSpPr/>
          <p:nvPr userDrawn="1"/>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3">
        <a:schemeClr val="bg2"/>
      </p:bgRef>
    </p:bg>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a:xfrm>
            <a:off x="685800" y="6149975"/>
            <a:ext cx="1905000" cy="457200"/>
          </a:xfrm>
          <a:prstGeom prst="rect">
            <a:avLst/>
          </a:prstGeom>
        </p:spPr>
        <p:txBody>
          <a:bodyPr/>
          <a:lstStyle/>
          <a:p>
            <a:fld id="{47C9B81F-C347-4BEF-BFDF-29C42F48304A}" type="datetimeFigureOut">
              <a:rPr lang="en-US" smtClean="0"/>
              <a:pPr/>
              <a:t>11/5/2013</a:t>
            </a:fld>
            <a:endParaRPr lang="en-US"/>
          </a:p>
        </p:txBody>
      </p:sp>
      <p:sp>
        <p:nvSpPr>
          <p:cNvPr id="11" name="Footer Placeholder 10"/>
          <p:cNvSpPr>
            <a:spLocks noGrp="1"/>
          </p:cNvSpPr>
          <p:nvPr>
            <p:ph type="ftr" sz="quarter" idx="11"/>
          </p:nvPr>
        </p:nvSpPr>
        <p:spPr/>
        <p:txBody>
          <a:bodyPr/>
          <a:lstStyle/>
          <a:p>
            <a:pPr>
              <a:tabLst>
                <a:tab pos="8072438" algn="r"/>
              </a:tabLst>
            </a:pPr>
            <a:r>
              <a:rPr lang="fr-FR" smtClean="0"/>
              <a:t>Intégrer la résilience dans la prospective territoriale : le Val d’Argens (Var), un cas d’école	</a:t>
            </a:r>
            <a:r>
              <a:rPr lang="fr-FR" sz="800" smtClean="0"/>
              <a:t>© www.viva2010.org</a:t>
            </a:r>
            <a:endParaRPr lang="fr-FR" sz="800" dirty="0" smtClean="0"/>
          </a:p>
        </p:txBody>
      </p:sp>
      <p:sp>
        <p:nvSpPr>
          <p:cNvPr id="16" name="Slide Number Placeholder 15"/>
          <p:cNvSpPr>
            <a:spLocks noGrp="1"/>
          </p:cNvSpPr>
          <p:nvPr>
            <p:ph type="sldNum" sz="quarter" idx="12"/>
          </p:nvPr>
        </p:nvSpPr>
        <p:spPr>
          <a:xfrm>
            <a:off x="6553200" y="6149975"/>
            <a:ext cx="1905000" cy="457200"/>
          </a:xfrm>
          <a:prstGeom prst="rect">
            <a:avLst/>
          </a:prstGeom>
        </p:spPr>
        <p:txBody>
          <a:bodyPr/>
          <a:lstStyle/>
          <a:p>
            <a:fld id="{773A0A98-C74B-4A8E-8C94-34FEA95E1F93}" type="slidenum">
              <a:rPr lang="fr-FR" smtClean="0"/>
              <a:pPr/>
              <a:t>‹#›</a:t>
            </a:fld>
            <a:endParaRPr lang="fr-F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
        <p:nvSpPr>
          <p:cNvPr id="9" name="Rectangle 8"/>
          <p:cNvSpPr/>
          <p:nvPr userDrawn="1"/>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spd="slow">
    <p:wedg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0"/>
            <a:ext cx="9145588" cy="6859588"/>
          </a:xfrm>
          <a:prstGeom prst="rect">
            <a:avLst/>
          </a:prstGeom>
          <a:noFill/>
        </p:spPr>
      </p:pic>
      <p:sp>
        <p:nvSpPr>
          <p:cNvPr id="4099" name="Rectangle 3"/>
          <p:cNvSpPr>
            <a:spLocks noGrp="1" noChangeArrowheads="1"/>
          </p:cNvSpPr>
          <p:nvPr>
            <p:ph type="ctrTitle"/>
          </p:nvPr>
        </p:nvSpPr>
        <p:spPr>
          <a:xfrm>
            <a:off x="1524000" y="2057400"/>
            <a:ext cx="7162800" cy="1143000"/>
          </a:xfrm>
        </p:spPr>
        <p:txBody>
          <a:bodyPr/>
          <a:lstStyle>
            <a:lvl1pPr>
              <a:defRPr>
                <a:solidFill>
                  <a:schemeClr val="tx2"/>
                </a:solidFill>
              </a:defRPr>
            </a:lvl1pPr>
          </a:lstStyle>
          <a:p>
            <a:r>
              <a:rPr lang="de-DE" altLang="ja-JP"/>
              <a:t>Cliquez et modifiez le titre</a:t>
            </a:r>
          </a:p>
        </p:txBody>
      </p:sp>
      <p:sp>
        <p:nvSpPr>
          <p:cNvPr id="4100" name="Rectangle 4"/>
          <p:cNvSpPr>
            <a:spLocks noGrp="1" noChangeArrowheads="1"/>
          </p:cNvSpPr>
          <p:nvPr>
            <p:ph type="subTitle" idx="1"/>
          </p:nvPr>
        </p:nvSpPr>
        <p:spPr>
          <a:xfrm>
            <a:off x="1524000" y="3352800"/>
            <a:ext cx="7086600" cy="1752600"/>
          </a:xfrm>
        </p:spPr>
        <p:txBody>
          <a:bodyPr/>
          <a:lstStyle>
            <a:lvl1pPr marL="0" indent="0" algn="ctr">
              <a:buFontTx/>
              <a:buNone/>
              <a:defRPr>
                <a:solidFill>
                  <a:schemeClr val="tx2"/>
                </a:solidFill>
              </a:defRPr>
            </a:lvl1pPr>
          </a:lstStyle>
          <a:p>
            <a:r>
              <a:rPr lang="de-DE" altLang="ja-JP"/>
              <a:t>Cliquez pour modifier le style des sous-titres du masque</a:t>
            </a:r>
          </a:p>
        </p:txBody>
      </p:sp>
      <p:sp>
        <p:nvSpPr>
          <p:cNvPr id="4101" name="Rectangle 5"/>
          <p:cNvSpPr>
            <a:spLocks noGrp="1" noChangeArrowheads="1"/>
          </p:cNvSpPr>
          <p:nvPr>
            <p:ph type="dt" sz="half" idx="2"/>
          </p:nvPr>
        </p:nvSpPr>
        <p:spPr>
          <a:xfrm>
            <a:off x="1295400" y="6248400"/>
            <a:ext cx="1905000" cy="457200"/>
          </a:xfrm>
        </p:spPr>
        <p:txBody>
          <a:bodyPr/>
          <a:lstStyle>
            <a:lvl1pPr>
              <a:defRPr>
                <a:solidFill>
                  <a:schemeClr val="tx2"/>
                </a:solidFill>
              </a:defRPr>
            </a:lvl1pPr>
          </a:lstStyle>
          <a:p>
            <a:endParaRPr lang="de-DE" altLang="ja-JP">
              <a:solidFill>
                <a:srgbClr val="622405"/>
              </a:solidFill>
            </a:endParaRPr>
          </a:p>
        </p:txBody>
      </p:sp>
      <p:sp>
        <p:nvSpPr>
          <p:cNvPr id="4102" name="Rectangle 6"/>
          <p:cNvSpPr>
            <a:spLocks noGrp="1" noChangeArrowheads="1"/>
          </p:cNvSpPr>
          <p:nvPr>
            <p:ph type="ftr" sz="quarter" idx="3"/>
          </p:nvPr>
        </p:nvSpPr>
        <p:spPr>
          <a:xfrm>
            <a:off x="3581400" y="6248400"/>
            <a:ext cx="2895600" cy="457200"/>
          </a:xfrm>
        </p:spPr>
        <p:txBody>
          <a:bodyPr/>
          <a:lstStyle>
            <a:lvl1pPr>
              <a:defRPr>
                <a:solidFill>
                  <a:schemeClr val="tx2"/>
                </a:solidFill>
              </a:defRPr>
            </a:lvl1pPr>
          </a:lstStyle>
          <a:p>
            <a:endParaRPr lang="de-DE" altLang="ja-JP">
              <a:solidFill>
                <a:srgbClr val="622405"/>
              </a:solidFill>
            </a:endParaRPr>
          </a:p>
        </p:txBody>
      </p:sp>
      <p:sp>
        <p:nvSpPr>
          <p:cNvPr id="4103" name="Rectangle 7"/>
          <p:cNvSpPr>
            <a:spLocks noGrp="1" noChangeArrowheads="1"/>
          </p:cNvSpPr>
          <p:nvPr>
            <p:ph type="sldNum" sz="quarter" idx="4"/>
          </p:nvPr>
        </p:nvSpPr>
        <p:spPr>
          <a:xfrm>
            <a:off x="6858000" y="6248400"/>
            <a:ext cx="1905000" cy="457200"/>
          </a:xfrm>
        </p:spPr>
        <p:txBody>
          <a:bodyPr/>
          <a:lstStyle>
            <a:lvl1pPr>
              <a:defRPr>
                <a:solidFill>
                  <a:schemeClr val="tx2"/>
                </a:solidFill>
              </a:defRPr>
            </a:lvl1pPr>
          </a:lstStyle>
          <a:p>
            <a:fld id="{0BDFC106-271E-4C57-A9E1-82D08A9AE3CF}" type="slidenum">
              <a:rPr lang="de-DE" altLang="ja-JP">
                <a:solidFill>
                  <a:srgbClr val="622405"/>
                </a:solidFill>
              </a:rPr>
              <a:pPr/>
              <a:t>‹#›</a:t>
            </a:fld>
            <a:endParaRPr lang="de-DE" altLang="ja-JP">
              <a:solidFill>
                <a:srgbClr val="622405"/>
              </a:solidFill>
            </a:endParaRPr>
          </a:p>
        </p:txBody>
      </p:sp>
      <p:pic>
        <p:nvPicPr>
          <p:cNvPr id="4104" name="Picture 8"/>
          <p:cNvPicPr>
            <a:picLocks noChangeAspect="1" noChangeArrowheads="1"/>
          </p:cNvPicPr>
          <p:nvPr/>
        </p:nvPicPr>
        <p:blipFill>
          <a:blip r:embed="rId3" cstate="print"/>
          <a:srcRect/>
          <a:stretch>
            <a:fillRect/>
          </a:stretch>
        </p:blipFill>
        <p:spPr bwMode="auto">
          <a:xfrm>
            <a:off x="2133600" y="3124200"/>
            <a:ext cx="5459413" cy="133350"/>
          </a:xfrm>
          <a:prstGeom prst="rect">
            <a:avLst/>
          </a:prstGeom>
          <a:noFill/>
        </p:spPr>
      </p:pic>
    </p:spTree>
  </p:cSld>
  <p:clrMapOvr>
    <a:masterClrMapping/>
  </p:clrMapOvr>
  <p:transition spd="slow">
    <p:wedg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47C9B81F-C347-4BEF-BFDF-29C42F48304A}" type="datetimeFigureOut">
              <a:rPr lang="en-US" smtClean="0"/>
              <a:pPr/>
              <a:t>11/5/2013</a:t>
            </a:fld>
            <a:endParaRPr lang="en-US"/>
          </a:p>
        </p:txBody>
      </p:sp>
      <p:sp>
        <p:nvSpPr>
          <p:cNvPr id="21" name="Footer Placeholder 20"/>
          <p:cNvSpPr>
            <a:spLocks noGrp="1"/>
          </p:cNvSpPr>
          <p:nvPr>
            <p:ph type="ftr" sz="quarter" idx="11"/>
          </p:nvPr>
        </p:nvSpPr>
        <p:spPr/>
        <p:txBody>
          <a:bodyPr/>
          <a:lstStyle/>
          <a:p>
            <a:pPr>
              <a:tabLst>
                <a:tab pos="8072438" algn="r"/>
              </a:tabLst>
            </a:pPr>
            <a:r>
              <a:rPr lang="fr-FR" smtClean="0"/>
              <a:t>Intégrer la résilience dans la prospective territoriale : le Val d’Argens (Var), un cas d’école	</a:t>
            </a:r>
            <a:r>
              <a:rPr lang="fr-FR" sz="800" smtClean="0"/>
              <a:t>© www.viva2010.org</a:t>
            </a:r>
            <a:endParaRPr lang="fr-FR" sz="800" dirty="0" smtClean="0"/>
          </a:p>
        </p:txBody>
      </p:sp>
      <p:sp>
        <p:nvSpPr>
          <p:cNvPr id="6" name="Slide Number Placeholder 5"/>
          <p:cNvSpPr>
            <a:spLocks noGrp="1"/>
          </p:cNvSpPr>
          <p:nvPr>
            <p:ph type="sldNum" sz="quarter" idx="12"/>
          </p:nvPr>
        </p:nvSpPr>
        <p:spPr/>
        <p:txBody>
          <a:bodyPr/>
          <a:lstStyle/>
          <a:p>
            <a:fld id="{773A0A98-C74B-4A8E-8C94-34FEA95E1F93}" type="slidenum">
              <a:rPr lang="fr-FR" smtClean="0"/>
              <a:pPr/>
              <a:t>‹#›</a:t>
            </a:fld>
            <a:endParaRPr lang="fr-FR"/>
          </a:p>
        </p:txBody>
      </p:sp>
      <p:sp>
        <p:nvSpPr>
          <p:cNvPr id="7" name="Rectangle 6"/>
          <p:cNvSpPr/>
          <p:nvPr userDrawn="1"/>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3">
        <a:schemeClr val="bg2"/>
      </p:bgRef>
    </p:bg>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47C9B81F-C347-4BEF-BFDF-29C42F48304A}" type="datetimeFigureOut">
              <a:rPr lang="en-US" smtClean="0"/>
              <a:pPr/>
              <a:t>11/5/2013</a:t>
            </a:fld>
            <a:endParaRPr lang="en-US"/>
          </a:p>
        </p:txBody>
      </p:sp>
      <p:sp>
        <p:nvSpPr>
          <p:cNvPr id="11" name="Footer Placeholder 10"/>
          <p:cNvSpPr>
            <a:spLocks noGrp="1"/>
          </p:cNvSpPr>
          <p:nvPr>
            <p:ph type="ftr" sz="quarter" idx="11"/>
          </p:nvPr>
        </p:nvSpPr>
        <p:spPr/>
        <p:txBody>
          <a:bodyPr/>
          <a:lstStyle/>
          <a:p>
            <a:pPr>
              <a:tabLst>
                <a:tab pos="8072438" algn="r"/>
              </a:tabLst>
            </a:pPr>
            <a:r>
              <a:rPr lang="fr-FR" smtClean="0"/>
              <a:t>Intégrer la résilience dans la prospective territoriale : le Val d’Argens (Var), un cas d’école	</a:t>
            </a:r>
            <a:r>
              <a:rPr lang="fr-FR" sz="800" smtClean="0"/>
              <a:t>© www.viva2010.org</a:t>
            </a:r>
            <a:endParaRPr lang="fr-FR" sz="800" dirty="0" smtClean="0"/>
          </a:p>
        </p:txBody>
      </p:sp>
      <p:sp>
        <p:nvSpPr>
          <p:cNvPr id="16" name="Slide Number Placeholder 15"/>
          <p:cNvSpPr>
            <a:spLocks noGrp="1"/>
          </p:cNvSpPr>
          <p:nvPr>
            <p:ph type="sldNum" sz="quarter" idx="12"/>
          </p:nvPr>
        </p:nvSpPr>
        <p:spPr/>
        <p:txBody>
          <a:bodyPr/>
          <a:lstStyle/>
          <a:p>
            <a:fld id="{773A0A98-C74B-4A8E-8C94-34FEA95E1F93}" type="slidenum">
              <a:rPr lang="fr-FR" smtClean="0"/>
              <a:pPr/>
              <a:t>‹#›</a:t>
            </a:fld>
            <a:endParaRPr lang="fr-F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
        <p:nvSpPr>
          <p:cNvPr id="9" name="Rectangle 8"/>
          <p:cNvSpPr/>
          <p:nvPr userDrawn="1"/>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spd="slow">
    <p:wedg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36000" y="36000"/>
            <a:ext cx="9052560" cy="678942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683568" y="332656"/>
            <a:ext cx="7772400" cy="1362075"/>
          </a:xfrm>
        </p:spPr>
        <p:txBody>
          <a:bodyPr anchor="b" anchorCtr="0"/>
          <a:lstStyle>
            <a:lvl1pPr algn="l">
              <a:buNone/>
              <a:defRPr sz="4000" b="0" cap="none"/>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683568" y="2132856"/>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5" name="Footer Placeholder 4"/>
          <p:cNvSpPr>
            <a:spLocks noGrp="1"/>
          </p:cNvSpPr>
          <p:nvPr>
            <p:ph type="ftr" sz="quarter" idx="11"/>
          </p:nvPr>
        </p:nvSpPr>
        <p:spPr>
          <a:xfrm>
            <a:off x="755576" y="6237312"/>
            <a:ext cx="8280920" cy="457200"/>
          </a:xfrm>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7" name="Rectangle 6"/>
          <p:cNvSpPr/>
          <p:nvPr/>
        </p:nvSpPr>
        <p:spPr>
          <a:xfrm flipV="1">
            <a:off x="1123" y="1896790"/>
            <a:ext cx="9142878"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853" y="1861435"/>
            <a:ext cx="9143148"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 y="1988840"/>
            <a:ext cx="9144000"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773A0A98-C74B-4A8E-8C94-34FEA95E1F93}" type="slidenum">
              <a:rPr lang="fr-FR" smtClean="0"/>
              <a:pPr/>
              <a:t>‹#›</a:t>
            </a:fld>
            <a:endParaRPr lang="fr-FR"/>
          </a:p>
        </p:txBody>
      </p:sp>
      <p:sp>
        <p:nvSpPr>
          <p:cNvPr id="12" name="Rectangle 11"/>
          <p:cNvSpPr/>
          <p:nvPr userDrawn="1"/>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2920EE-407C-4871-A98D-9312981232E8}" type="datetimeFigureOut">
              <a:rPr lang="fr-FR" smtClean="0">
                <a:solidFill>
                  <a:prstClr val="black">
                    <a:tint val="75000"/>
                  </a:prstClr>
                </a:solidFill>
              </a:rPr>
              <a:pPr/>
              <a:t>05/11/2013</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fld id="{E29583F1-DC05-4188-B3C8-A4950C2B8509}" type="slidenum">
              <a:rPr lang="fr-FR" smtClean="0">
                <a:solidFill>
                  <a:prstClr val="black">
                    <a:tint val="75000"/>
                  </a:prstClr>
                </a:solidFill>
              </a:rPr>
              <a:pPr/>
              <a:t>‹#›</a:t>
            </a:fld>
            <a:endParaRPr lang="fr-FR">
              <a:solidFill>
                <a:prstClr val="black">
                  <a:tint val="75000"/>
                </a:prstClr>
              </a:solidFill>
            </a:endParaRPr>
          </a:p>
        </p:txBody>
      </p:sp>
    </p:spTree>
  </p:cSld>
  <p:clrMapOvr>
    <a:masterClrMapping/>
  </p:clrMapOvr>
  <p:transition spd="slow">
    <p:wedg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D82920EE-407C-4871-A98D-9312981232E8}" type="datetimeFigureOut">
              <a:rPr lang="fr-FR" smtClean="0">
                <a:solidFill>
                  <a:prstClr val="black">
                    <a:tint val="75000"/>
                  </a:prstClr>
                </a:solidFill>
              </a:rPr>
              <a:pPr/>
              <a:t>05/11/2013</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E29583F1-DC05-4188-B3C8-A4950C2B8509}" type="slidenum">
              <a:rPr lang="fr-FR" smtClean="0">
                <a:solidFill>
                  <a:prstClr val="black">
                    <a:tint val="75000"/>
                  </a:prstClr>
                </a:solidFill>
              </a:rPr>
              <a:pPr/>
              <a:t>‹#›</a:t>
            </a:fld>
            <a:endParaRPr lang="fr-FR">
              <a:solidFill>
                <a:prstClr val="black">
                  <a:tint val="75000"/>
                </a:prstClr>
              </a:solidFill>
            </a:endParaRPr>
          </a:p>
        </p:txBody>
      </p:sp>
    </p:spTree>
  </p:cSld>
  <p:clrMapOvr>
    <a:masterClrMapping/>
  </p:clrMapOvr>
  <p:transition spd="slow">
    <p:wedg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676400" y="1828800"/>
            <a:ext cx="7086600" cy="1828800"/>
          </a:xfrm>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de-DE" noProof="0" smtClean="0"/>
              <a:t>Cliquez et modifiez le titre</a:t>
            </a:r>
          </a:p>
        </p:txBody>
      </p:sp>
      <p:sp>
        <p:nvSpPr>
          <p:cNvPr id="4099" name="Rectangle 3"/>
          <p:cNvSpPr>
            <a:spLocks noGrp="1" noChangeArrowheads="1"/>
          </p:cNvSpPr>
          <p:nvPr>
            <p:ph type="subTitle" idx="1"/>
          </p:nvPr>
        </p:nvSpPr>
        <p:spPr>
          <a:xfrm>
            <a:off x="2057400" y="4038600"/>
            <a:ext cx="6400800" cy="1752600"/>
          </a:xfrm>
        </p:spPr>
        <p:txBody>
          <a:bodyPr/>
          <a:lstStyle>
            <a:lvl1pPr marL="0" indent="0" algn="ctr">
              <a:buFont typeface="Times" charset="0"/>
              <a:buNone/>
              <a:defRPr/>
            </a:lvl1pPr>
          </a:lstStyle>
          <a:p>
            <a:pPr lvl="0"/>
            <a:r>
              <a:rPr lang="de-DE" noProof="0" smtClean="0"/>
              <a:t>Cliquez pour modifier le style des sous-titres du masque</a:t>
            </a:r>
          </a:p>
        </p:txBody>
      </p:sp>
      <p:sp>
        <p:nvSpPr>
          <p:cNvPr id="4100" name="Rectangle 4"/>
          <p:cNvSpPr>
            <a:spLocks noGrp="1" noChangeArrowheads="1"/>
          </p:cNvSpPr>
          <p:nvPr>
            <p:ph type="dt" sz="half" idx="2"/>
          </p:nvPr>
        </p:nvSpPr>
        <p:spPr/>
        <p:txBody>
          <a:bodyPr/>
          <a:lstStyle>
            <a:lvl1pPr>
              <a:defRPr/>
            </a:lvl1pPr>
          </a:lstStyle>
          <a:p>
            <a:endParaRPr lang="de-DE">
              <a:solidFill>
                <a:srgbClr val="000000"/>
              </a:solidFill>
            </a:endParaRPr>
          </a:p>
        </p:txBody>
      </p:sp>
      <p:sp>
        <p:nvSpPr>
          <p:cNvPr id="4101" name="Rectangle 5"/>
          <p:cNvSpPr>
            <a:spLocks noGrp="1" noChangeArrowheads="1"/>
          </p:cNvSpPr>
          <p:nvPr>
            <p:ph type="ftr" sz="quarter" idx="3"/>
          </p:nvPr>
        </p:nvSpPr>
        <p:spPr/>
        <p:txBody>
          <a:bodyPr/>
          <a:lstStyle>
            <a:lvl1pPr>
              <a:defRPr/>
            </a:lvl1pPr>
          </a:lstStyle>
          <a:p>
            <a:endParaRPr lang="de-DE">
              <a:solidFill>
                <a:srgbClr val="000000"/>
              </a:solidFill>
            </a:endParaRPr>
          </a:p>
        </p:txBody>
      </p:sp>
      <p:sp>
        <p:nvSpPr>
          <p:cNvPr id="4102" name="Rectangle 6"/>
          <p:cNvSpPr>
            <a:spLocks noGrp="1" noChangeArrowheads="1"/>
          </p:cNvSpPr>
          <p:nvPr>
            <p:ph type="sldNum" sz="quarter" idx="4"/>
          </p:nvPr>
        </p:nvSpPr>
        <p:spPr/>
        <p:txBody>
          <a:bodyPr/>
          <a:lstStyle>
            <a:lvl1pPr>
              <a:defRPr/>
            </a:lvl1pPr>
          </a:lstStyle>
          <a:p>
            <a:fld id="{929A23EC-4617-4C4F-984B-EF54BCA272ED}" type="slidenum">
              <a:rPr lang="de-DE">
                <a:solidFill>
                  <a:srgbClr val="000000"/>
                </a:solidFill>
              </a:rPr>
              <a:pPr/>
              <a:t>‹#›</a:t>
            </a:fld>
            <a:endParaRPr lang="de-DE">
              <a:solidFill>
                <a:srgbClr val="000000"/>
              </a:solidFill>
            </a:endParaRPr>
          </a:p>
        </p:txBody>
      </p:sp>
    </p:spTree>
  </p:cSld>
  <p:clrMapOvr>
    <a:masterClrMapping/>
  </p:clrMapOvr>
  <p:transition spd="slow">
    <p:wedg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7CB97365-EBCA-4027-87D5-99FC1D4DF0BB}" type="datetimeFigureOut">
              <a:rPr lang="en-US" smtClean="0"/>
              <a:pPr/>
              <a:t>11/5/2013</a:t>
            </a:fld>
            <a:endParaRPr lang="en-US"/>
          </a:p>
        </p:txBody>
      </p:sp>
      <p:sp>
        <p:nvSpPr>
          <p:cNvPr id="17" name="Footer Placeholder 16"/>
          <p:cNvSpPr>
            <a:spLocks noGrp="1"/>
          </p:cNvSpPr>
          <p:nvPr>
            <p:ph type="ftr" sz="quarter" idx="11"/>
          </p:nvPr>
        </p:nvSpPr>
        <p:spPr/>
        <p:txBody>
          <a:bodyPr/>
          <a:lstStyle/>
          <a:p>
            <a:pPr>
              <a:tabLst>
                <a:tab pos="8072438" algn="r"/>
              </a:tabLst>
            </a:pPr>
            <a:r>
              <a:rPr lang="fr-FR" smtClean="0"/>
              <a:t>Intégrer la résilience dans la prospective territoriale : le Val d’Argens (Var), un cas d’école	</a:t>
            </a:r>
            <a:r>
              <a:rPr lang="fr-FR" sz="800" smtClean="0"/>
              <a:t>© www.viva2010.org</a:t>
            </a:r>
            <a:endParaRPr lang="fr-FR" sz="800" dirty="0" smtClean="0"/>
          </a:p>
        </p:txBody>
      </p:sp>
      <p:sp>
        <p:nvSpPr>
          <p:cNvPr id="29" name="Slide Number Placeholder 28"/>
          <p:cNvSpPr>
            <a:spLocks noGrp="1"/>
          </p:cNvSpPr>
          <p:nvPr>
            <p:ph type="sldNum" sz="quarter" idx="12"/>
          </p:nvPr>
        </p:nvSpPr>
        <p:spPr/>
        <p:txBody>
          <a:bodyPr/>
          <a:lstStyle/>
          <a:p>
            <a:fld id="{69E29E33-B620-47F9-BB04-8846C2A5AFCC}" type="slidenum">
              <a:rPr kumimoji="0" lang="en-US" smtClean="0"/>
              <a:pPr/>
              <a:t>‹#›</a:t>
            </a:fld>
            <a:endParaRPr kumimoji="0"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7" name="Rectangle 6"/>
          <p:cNvSpPr/>
          <p:nvPr userDrawn="1"/>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CB97365-EBCA-4027-87D5-99FC1D4DF0BB}" type="datetimeFigureOut">
              <a:rPr lang="en-US" smtClean="0"/>
              <a:pPr/>
              <a:t>11/5/2013</a:t>
            </a:fld>
            <a:endParaRPr lang="en-US"/>
          </a:p>
        </p:txBody>
      </p:sp>
      <p:sp>
        <p:nvSpPr>
          <p:cNvPr id="5" name="Footer Placeholder 4"/>
          <p:cNvSpPr>
            <a:spLocks noGrp="1"/>
          </p:cNvSpPr>
          <p:nvPr>
            <p:ph type="ftr" sz="quarter" idx="11"/>
          </p:nvPr>
        </p:nvSpPr>
        <p:spPr/>
        <p:txBody>
          <a:bodyPr/>
          <a:lstStyle/>
          <a:p>
            <a:pPr>
              <a:tabLst>
                <a:tab pos="8072438" algn="r"/>
              </a:tabLst>
            </a:pPr>
            <a:r>
              <a:rPr lang="fr-FR" smtClean="0"/>
              <a:t>Intégrer la résilience dans la prospective territoriale : le Val d’Argens (Var), un cas d’école	</a:t>
            </a:r>
            <a:r>
              <a:rPr lang="fr-FR" sz="800" smtClean="0"/>
              <a:t>© www.viva2010.org</a:t>
            </a:r>
            <a:endParaRPr lang="fr-FR" sz="800" dirty="0" smtClean="0"/>
          </a:p>
        </p:txBody>
      </p:sp>
      <p:sp>
        <p:nvSpPr>
          <p:cNvPr id="6" name="Slide Number Placeholder 5"/>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transition spd="slow">
    <p:wedg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7C9B81F-C347-4BEF-BFDF-29C42F48304A}" type="datetimeFigureOut">
              <a:rPr lang="en-US" smtClean="0"/>
              <a:pPr/>
              <a:t>11/5/2013</a:t>
            </a:fld>
            <a:endParaRPr lang="en-US"/>
          </a:p>
        </p:txBody>
      </p:sp>
      <p:sp>
        <p:nvSpPr>
          <p:cNvPr id="5" name="Footer Placeholder 4"/>
          <p:cNvSpPr>
            <a:spLocks noGrp="1"/>
          </p:cNvSpPr>
          <p:nvPr>
            <p:ph type="ftr" sz="quarter" idx="11"/>
          </p:nvPr>
        </p:nvSpPr>
        <p:spPr/>
        <p:txBody>
          <a:bodyPr/>
          <a:lstStyle/>
          <a:p>
            <a:pPr>
              <a:tabLst>
                <a:tab pos="8072438" algn="r"/>
              </a:tabLst>
            </a:pPr>
            <a:r>
              <a:rPr lang="fr-FR" smtClean="0"/>
              <a:t>Intégrer la résilience dans la prospective territoriale : le Val d’Argens (Var), un cas d’école	</a:t>
            </a:r>
            <a:r>
              <a:rPr lang="fr-FR" sz="800" smtClean="0"/>
              <a:t>© www.viva2010.org</a:t>
            </a:r>
            <a:endParaRPr lang="fr-FR" sz="800" dirty="0" smtClean="0"/>
          </a:p>
        </p:txBody>
      </p:sp>
      <p:sp>
        <p:nvSpPr>
          <p:cNvPr id="6" name="Slide Number Placeholder 5"/>
          <p:cNvSpPr>
            <a:spLocks noGrp="1"/>
          </p:cNvSpPr>
          <p:nvPr>
            <p:ph type="sldNum" sz="quarter" idx="12"/>
          </p:nvPr>
        </p:nvSpPr>
        <p:spPr>
          <a:xfrm>
            <a:off x="7924800" y="6416675"/>
            <a:ext cx="762000" cy="365125"/>
          </a:xfrm>
        </p:spPr>
        <p:txBody>
          <a:bodyPr/>
          <a:lstStyle/>
          <a:p>
            <a:fld id="{773A0A98-C74B-4A8E-8C94-34FEA95E1F93}" type="slidenum">
              <a:rPr lang="fr-FR" smtClean="0"/>
              <a:pPr/>
              <a:t>‹#›</a:t>
            </a:fld>
            <a:endParaRPr lang="fr-FR"/>
          </a:p>
        </p:txBody>
      </p:sp>
      <p:sp>
        <p:nvSpPr>
          <p:cNvPr id="7" name="Rectangle 6"/>
          <p:cNvSpPr/>
          <p:nvPr userDrawn="1"/>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spd="slow">
    <p:wedg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CB97365-EBCA-4027-87D5-99FC1D4DF0BB}" type="datetimeFigureOut">
              <a:rPr lang="en-US" smtClean="0"/>
              <a:pPr/>
              <a:t>11/5/2013</a:t>
            </a:fld>
            <a:endParaRPr lang="en-US"/>
          </a:p>
        </p:txBody>
      </p:sp>
      <p:sp>
        <p:nvSpPr>
          <p:cNvPr id="6" name="Footer Placeholder 5"/>
          <p:cNvSpPr>
            <a:spLocks noGrp="1"/>
          </p:cNvSpPr>
          <p:nvPr>
            <p:ph type="ftr" sz="quarter" idx="11"/>
          </p:nvPr>
        </p:nvSpPr>
        <p:spPr/>
        <p:txBody>
          <a:bodyPr/>
          <a:lstStyle/>
          <a:p>
            <a:pPr>
              <a:tabLst>
                <a:tab pos="8072438" algn="r"/>
              </a:tabLst>
            </a:pPr>
            <a:r>
              <a:rPr lang="fr-FR" smtClean="0"/>
              <a:t>Intégrer la résilience dans la prospective territoriale : le Val d’Argens (Var), un cas d’école	</a:t>
            </a:r>
            <a:r>
              <a:rPr lang="fr-FR" sz="800" smtClean="0"/>
              <a:t>© www.viva2010.org</a:t>
            </a:r>
            <a:endParaRPr lang="fr-FR" sz="800" dirty="0" smtClean="0"/>
          </a:p>
        </p:txBody>
      </p:sp>
      <p:sp>
        <p:nvSpPr>
          <p:cNvPr id="7" name="Slide Number Placeholder 6"/>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transition spd="slow">
    <p:wedg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CB97365-EBCA-4027-87D5-99FC1D4DF0BB}" type="datetimeFigureOut">
              <a:rPr lang="en-US" smtClean="0"/>
              <a:pPr/>
              <a:t>11/5/2013</a:t>
            </a:fld>
            <a:endParaRPr lang="en-US"/>
          </a:p>
        </p:txBody>
      </p:sp>
      <p:sp>
        <p:nvSpPr>
          <p:cNvPr id="8" name="Footer Placeholder 7"/>
          <p:cNvSpPr>
            <a:spLocks noGrp="1"/>
          </p:cNvSpPr>
          <p:nvPr>
            <p:ph type="ftr" sz="quarter" idx="11"/>
          </p:nvPr>
        </p:nvSpPr>
        <p:spPr/>
        <p:txBody>
          <a:bodyPr/>
          <a:lstStyle/>
          <a:p>
            <a:pPr>
              <a:tabLst>
                <a:tab pos="8072438" algn="r"/>
              </a:tabLst>
            </a:pPr>
            <a:r>
              <a:rPr lang="fr-FR" smtClean="0"/>
              <a:t>Intégrer la résilience dans la prospective territoriale : le Val d’Argens (Var), un cas d’école	</a:t>
            </a:r>
            <a:r>
              <a:rPr lang="fr-FR" sz="800" smtClean="0"/>
              <a:t>© www.viva2010.org</a:t>
            </a:r>
            <a:endParaRPr lang="fr-FR" sz="800" dirty="0" smtClean="0"/>
          </a:p>
        </p:txBody>
      </p:sp>
      <p:sp>
        <p:nvSpPr>
          <p:cNvPr id="9" name="Slide Number Placeholder 8"/>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transition spd="slow">
    <p:wedg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7C9B81F-C347-4BEF-BFDF-29C42F48304A}" type="datetimeFigureOut">
              <a:rPr lang="en-US" smtClean="0"/>
              <a:pPr/>
              <a:t>11/5/2013</a:t>
            </a:fld>
            <a:endParaRPr lang="en-US"/>
          </a:p>
        </p:txBody>
      </p:sp>
      <p:sp>
        <p:nvSpPr>
          <p:cNvPr id="4" name="Footer Placeholder 3"/>
          <p:cNvSpPr>
            <a:spLocks noGrp="1"/>
          </p:cNvSpPr>
          <p:nvPr>
            <p:ph type="ftr" sz="quarter" idx="11"/>
          </p:nvPr>
        </p:nvSpPr>
        <p:spPr/>
        <p:txBody>
          <a:bodyPr/>
          <a:lstStyle/>
          <a:p>
            <a:pPr>
              <a:tabLst>
                <a:tab pos="8072438" algn="r"/>
              </a:tabLst>
            </a:pPr>
            <a:r>
              <a:rPr lang="fr-FR" smtClean="0"/>
              <a:t>Intégrer la résilience dans la prospective territoriale : le Val d’Argens (Var), un cas d’école	</a:t>
            </a:r>
            <a:r>
              <a:rPr lang="fr-FR" sz="800" smtClean="0"/>
              <a:t>© www.viva2010.org</a:t>
            </a:r>
            <a:endParaRPr lang="fr-FR" sz="800" dirty="0" smtClean="0"/>
          </a:p>
        </p:txBody>
      </p:sp>
      <p:sp>
        <p:nvSpPr>
          <p:cNvPr id="5" name="Slide Number Placeholder 4"/>
          <p:cNvSpPr>
            <a:spLocks noGrp="1"/>
          </p:cNvSpPr>
          <p:nvPr>
            <p:ph type="sldNum" sz="quarter" idx="12"/>
          </p:nvPr>
        </p:nvSpPr>
        <p:spPr/>
        <p:txBody>
          <a:bodyPr/>
          <a:lstStyle/>
          <a:p>
            <a:fld id="{773A0A98-C74B-4A8E-8C94-34FEA95E1F93}" type="slidenum">
              <a:rPr lang="fr-FR" smtClean="0"/>
              <a:pPr/>
              <a:t>‹#›</a:t>
            </a:fld>
            <a:endParaRPr lang="fr-FR"/>
          </a:p>
        </p:txBody>
      </p:sp>
      <p:sp>
        <p:nvSpPr>
          <p:cNvPr id="6" name="Rectangle 5"/>
          <p:cNvSpPr/>
          <p:nvPr userDrawn="1"/>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B97365-EBCA-4027-87D5-99FC1D4DF0BB}" type="datetimeFigureOut">
              <a:rPr lang="en-US" smtClean="0"/>
              <a:pPr/>
              <a:t>11/5/2013</a:t>
            </a:fld>
            <a:endParaRPr lang="en-US"/>
          </a:p>
        </p:txBody>
      </p:sp>
      <p:sp>
        <p:nvSpPr>
          <p:cNvPr id="3" name="Footer Placeholder 2"/>
          <p:cNvSpPr>
            <a:spLocks noGrp="1"/>
          </p:cNvSpPr>
          <p:nvPr>
            <p:ph type="ftr" sz="quarter" idx="11"/>
          </p:nvPr>
        </p:nvSpPr>
        <p:spPr/>
        <p:txBody>
          <a:bodyPr/>
          <a:lstStyle/>
          <a:p>
            <a:pPr>
              <a:tabLst>
                <a:tab pos="8072438" algn="r"/>
              </a:tabLst>
            </a:pPr>
            <a:r>
              <a:rPr lang="fr-FR" smtClean="0"/>
              <a:t>Intégrer la résilience dans la prospective territoriale : le Val d’Argens (Var), un cas d’école	</a:t>
            </a:r>
            <a:r>
              <a:rPr lang="fr-FR" sz="800" smtClean="0"/>
              <a:t>© www.viva2010.org</a:t>
            </a:r>
            <a:endParaRPr lang="fr-FR" sz="800" dirty="0" smtClean="0"/>
          </a:p>
        </p:txBody>
      </p:sp>
      <p:sp>
        <p:nvSpPr>
          <p:cNvPr id="4" name="Slide Number Placeholder 3"/>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transition spd="slow">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7" name="Slide Number Placeholder 6"/>
          <p:cNvSpPr>
            <a:spLocks noGrp="1"/>
          </p:cNvSpPr>
          <p:nvPr>
            <p:ph type="sldNum" sz="quarter" idx="12"/>
          </p:nvPr>
        </p:nvSpPr>
        <p:spPr/>
        <p:txBody>
          <a:bodyPr/>
          <a:lstStyle/>
          <a:p>
            <a:fld id="{773A0A98-C74B-4A8E-8C94-34FEA95E1F93}" type="slidenum">
              <a:rPr lang="fr-FR" smtClean="0"/>
              <a:pPr/>
              <a:t>‹#›</a:t>
            </a:fld>
            <a:endParaRPr lang="fr-FR"/>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Footer Placeholder 4"/>
          <p:cNvSpPr>
            <a:spLocks noGrp="1"/>
          </p:cNvSpPr>
          <p:nvPr>
            <p:ph type="ftr" sz="quarter" idx="11"/>
          </p:nvPr>
        </p:nvSpPr>
        <p:spPr>
          <a:xfrm>
            <a:off x="755576" y="6237312"/>
            <a:ext cx="8280920" cy="457200"/>
          </a:xfrm>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10" name="Rectangle 9"/>
          <p:cNvSpPr/>
          <p:nvPr userDrawn="1"/>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CB97365-EBCA-4027-87D5-99FC1D4DF0BB}" type="datetimeFigureOut">
              <a:rPr lang="en-US" smtClean="0"/>
              <a:pPr/>
              <a:t>11/5/2013</a:t>
            </a:fld>
            <a:endParaRPr lang="en-US"/>
          </a:p>
        </p:txBody>
      </p:sp>
      <p:sp>
        <p:nvSpPr>
          <p:cNvPr id="6" name="Footer Placeholder 5"/>
          <p:cNvSpPr>
            <a:spLocks noGrp="1"/>
          </p:cNvSpPr>
          <p:nvPr>
            <p:ph type="ftr" sz="quarter" idx="11"/>
          </p:nvPr>
        </p:nvSpPr>
        <p:spPr/>
        <p:txBody>
          <a:bodyPr/>
          <a:lstStyle/>
          <a:p>
            <a:pPr>
              <a:tabLst>
                <a:tab pos="8072438" algn="r"/>
              </a:tabLst>
            </a:pPr>
            <a:r>
              <a:rPr lang="fr-FR" smtClean="0"/>
              <a:t>Intégrer la résilience dans la prospective territoriale : le Val d’Argens (Var), un cas d’école	</a:t>
            </a:r>
            <a:r>
              <a:rPr lang="fr-FR" sz="800" smtClean="0"/>
              <a:t>© www.viva2010.org</a:t>
            </a:r>
            <a:endParaRPr lang="fr-FR" sz="800" dirty="0" smtClean="0"/>
          </a:p>
        </p:txBody>
      </p:sp>
      <p:sp>
        <p:nvSpPr>
          <p:cNvPr id="7" name="Slide Number Placeholder 6"/>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transition spd="slow">
    <p:wedg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CB97365-EBCA-4027-87D5-99FC1D4DF0BB}" type="datetimeFigureOut">
              <a:rPr lang="en-US" smtClean="0"/>
              <a:pPr/>
              <a:t>11/5/2013</a:t>
            </a:fld>
            <a:endParaRPr lang="en-US"/>
          </a:p>
        </p:txBody>
      </p:sp>
      <p:sp>
        <p:nvSpPr>
          <p:cNvPr id="6" name="Footer Placeholder 5"/>
          <p:cNvSpPr>
            <a:spLocks noGrp="1"/>
          </p:cNvSpPr>
          <p:nvPr>
            <p:ph type="ftr" sz="quarter" idx="11"/>
          </p:nvPr>
        </p:nvSpPr>
        <p:spPr/>
        <p:txBody>
          <a:bodyPr/>
          <a:lstStyle/>
          <a:p>
            <a:pPr>
              <a:tabLst>
                <a:tab pos="8072438" algn="r"/>
              </a:tabLst>
            </a:pPr>
            <a:r>
              <a:rPr lang="fr-FR" smtClean="0"/>
              <a:t>Intégrer la résilience dans la prospective territoriale : le Val d’Argens (Var), un cas d’école	</a:t>
            </a:r>
            <a:r>
              <a:rPr lang="fr-FR" sz="800" smtClean="0"/>
              <a:t>© www.viva2010.org</a:t>
            </a:r>
            <a:endParaRPr lang="fr-FR" sz="800" dirty="0" smtClean="0"/>
          </a:p>
        </p:txBody>
      </p:sp>
      <p:sp>
        <p:nvSpPr>
          <p:cNvPr id="7" name="Slide Number Placeholder 6"/>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transition spd="slow">
    <p:wedg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CB97365-EBCA-4027-87D5-99FC1D4DF0BB}" type="datetimeFigureOut">
              <a:rPr lang="en-US" smtClean="0"/>
              <a:pPr/>
              <a:t>11/5/2013</a:t>
            </a:fld>
            <a:endParaRPr lang="en-US"/>
          </a:p>
        </p:txBody>
      </p:sp>
      <p:sp>
        <p:nvSpPr>
          <p:cNvPr id="5" name="Footer Placeholder 4"/>
          <p:cNvSpPr>
            <a:spLocks noGrp="1"/>
          </p:cNvSpPr>
          <p:nvPr>
            <p:ph type="ftr" sz="quarter" idx="11"/>
          </p:nvPr>
        </p:nvSpPr>
        <p:spPr/>
        <p:txBody>
          <a:bodyPr/>
          <a:lstStyle/>
          <a:p>
            <a:pPr>
              <a:tabLst>
                <a:tab pos="8072438" algn="r"/>
              </a:tabLst>
            </a:pPr>
            <a:r>
              <a:rPr lang="fr-FR" smtClean="0"/>
              <a:t>Intégrer la résilience dans la prospective territoriale : le Val d’Argens (Var), un cas d’école	</a:t>
            </a:r>
            <a:r>
              <a:rPr lang="fr-FR" sz="800" smtClean="0"/>
              <a:t>© www.viva2010.org</a:t>
            </a:r>
            <a:endParaRPr lang="fr-FR" sz="800" dirty="0" smtClean="0"/>
          </a:p>
        </p:txBody>
      </p:sp>
      <p:sp>
        <p:nvSpPr>
          <p:cNvPr id="6" name="Slide Number Placeholder 5"/>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transition spd="slow">
    <p:wedg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CB97365-EBCA-4027-87D5-99FC1D4DF0BB}" type="datetimeFigureOut">
              <a:rPr lang="en-US" smtClean="0"/>
              <a:pPr/>
              <a:t>11/5/2013</a:t>
            </a:fld>
            <a:endParaRPr lang="en-US"/>
          </a:p>
        </p:txBody>
      </p:sp>
      <p:sp>
        <p:nvSpPr>
          <p:cNvPr id="5" name="Footer Placeholder 4"/>
          <p:cNvSpPr>
            <a:spLocks noGrp="1"/>
          </p:cNvSpPr>
          <p:nvPr>
            <p:ph type="ftr" sz="quarter" idx="11"/>
          </p:nvPr>
        </p:nvSpPr>
        <p:spPr/>
        <p:txBody>
          <a:bodyPr/>
          <a:lstStyle/>
          <a:p>
            <a:pPr>
              <a:tabLst>
                <a:tab pos="8072438" algn="r"/>
              </a:tabLst>
            </a:pPr>
            <a:r>
              <a:rPr lang="fr-FR" smtClean="0"/>
              <a:t>Intégrer la résilience dans la prospective territoriale : le Val d’Argens (Var), un cas d’école	</a:t>
            </a:r>
            <a:r>
              <a:rPr lang="fr-FR" sz="800" smtClean="0"/>
              <a:t>© www.viva2010.org</a:t>
            </a:r>
            <a:endParaRPr lang="fr-FR" sz="800" dirty="0" smtClean="0"/>
          </a:p>
        </p:txBody>
      </p:sp>
      <p:sp>
        <p:nvSpPr>
          <p:cNvPr id="6" name="Slide Number Placeholder 5"/>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transition spd="slow">
    <p:wedg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381000" y="457200"/>
            <a:ext cx="8397875" cy="5562600"/>
            <a:chOff x="240" y="288"/>
            <a:chExt cx="5290" cy="3504"/>
          </a:xfrm>
        </p:grpSpPr>
        <p:sp>
          <p:nvSpPr>
            <p:cNvPr id="1843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p:spPr>
          <p:txBody>
            <a:bodyPr wrap="none" anchor="ctr"/>
            <a:lstStyle/>
            <a:p>
              <a:pPr algn="ctr" fontAlgn="base">
                <a:spcBef>
                  <a:spcPct val="0"/>
                </a:spcBef>
                <a:spcAft>
                  <a:spcPct val="0"/>
                </a:spcAft>
              </a:pPr>
              <a:endParaRPr lang="fr-FR" sz="2400" smtClean="0">
                <a:solidFill>
                  <a:srgbClr val="FFFFFF"/>
                </a:solidFill>
                <a:latin typeface="Times New Roman" charset="0"/>
                <a:ea typeface="ＭＳ Ｐゴシック" charset="-128"/>
              </a:endParaRPr>
            </a:p>
          </p:txBody>
        </p:sp>
        <p:sp>
          <p:nvSpPr>
            <p:cNvPr id="1843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p:spPr>
          <p:txBody>
            <a:bodyPr wrap="none" anchor="ctr"/>
            <a:lstStyle/>
            <a:p>
              <a:pPr algn="ctr" fontAlgn="base">
                <a:spcBef>
                  <a:spcPct val="0"/>
                </a:spcBef>
                <a:spcAft>
                  <a:spcPct val="0"/>
                </a:spcAft>
              </a:pPr>
              <a:endParaRPr lang="fr-FR" sz="2400" smtClean="0">
                <a:solidFill>
                  <a:srgbClr val="FFFFFF"/>
                </a:solidFill>
                <a:latin typeface="Times New Roman" charset="0"/>
                <a:ea typeface="ＭＳ Ｐゴシック" charset="-128"/>
              </a:endParaRPr>
            </a:p>
          </p:txBody>
        </p:sp>
        <p:sp>
          <p:nvSpPr>
            <p:cNvPr id="18437" name="Line 5"/>
            <p:cNvSpPr>
              <a:spLocks noChangeShapeType="1"/>
            </p:cNvSpPr>
            <p:nvPr/>
          </p:nvSpPr>
          <p:spPr bwMode="auto">
            <a:xfrm>
              <a:off x="576" y="2256"/>
              <a:ext cx="4608" cy="0"/>
            </a:xfrm>
            <a:prstGeom prst="line">
              <a:avLst/>
            </a:prstGeom>
            <a:noFill/>
            <a:ln w="19050">
              <a:solidFill>
                <a:schemeClr val="accent2"/>
              </a:solidFill>
              <a:round/>
              <a:headEnd/>
              <a:tailEnd/>
            </a:ln>
            <a:effectLst/>
          </p:spPr>
          <p:txBody>
            <a:bodyPr wrap="none" anchor="ctr"/>
            <a:lstStyle/>
            <a:p>
              <a:pPr eaLnBrk="0" fontAlgn="base" hangingPunct="0">
                <a:spcBef>
                  <a:spcPct val="0"/>
                </a:spcBef>
                <a:spcAft>
                  <a:spcPct val="0"/>
                </a:spcAft>
              </a:pPr>
              <a:endParaRPr lang="fr-FR" sz="2400" smtClean="0">
                <a:solidFill>
                  <a:srgbClr val="FFFFFF"/>
                </a:solidFill>
                <a:ea typeface="ＭＳ Ｐゴシック" charset="-128"/>
              </a:endParaRPr>
            </a:p>
          </p:txBody>
        </p:sp>
      </p:grpSp>
      <p:sp>
        <p:nvSpPr>
          <p:cNvPr id="18438"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de-DE"/>
              <a:t>Cliquez et modifiez le titre</a:t>
            </a:r>
          </a:p>
        </p:txBody>
      </p:sp>
      <p:sp>
        <p:nvSpPr>
          <p:cNvPr id="18439" name="Rectangle 7"/>
          <p:cNvSpPr>
            <a:spLocks noGrp="1" noChangeArrowheads="1"/>
          </p:cNvSpPr>
          <p:nvPr>
            <p:ph type="subTitle" idx="1"/>
          </p:nvPr>
        </p:nvSpPr>
        <p:spPr>
          <a:xfrm>
            <a:off x="1371600" y="3733800"/>
            <a:ext cx="6400800" cy="1873250"/>
          </a:xfrm>
        </p:spPr>
        <p:txBody>
          <a:bodyPr/>
          <a:lstStyle>
            <a:lvl1pPr marL="0" indent="0" algn="ctr">
              <a:buFont typeface="Wingdings" charset="2"/>
              <a:buNone/>
              <a:defRPr sz="3000"/>
            </a:lvl1pPr>
          </a:lstStyle>
          <a:p>
            <a:r>
              <a:rPr lang="de-DE"/>
              <a:t>Cliquez pour modifier le style des sous-titres du masque</a:t>
            </a:r>
          </a:p>
        </p:txBody>
      </p:sp>
      <p:sp>
        <p:nvSpPr>
          <p:cNvPr id="18440" name="Rectangle 8"/>
          <p:cNvSpPr>
            <a:spLocks noGrp="1" noChangeArrowheads="1"/>
          </p:cNvSpPr>
          <p:nvPr>
            <p:ph type="dt" sz="half" idx="2"/>
          </p:nvPr>
        </p:nvSpPr>
        <p:spPr>
          <a:xfrm>
            <a:off x="536575" y="6248400"/>
            <a:ext cx="2054225" cy="457200"/>
          </a:xfrm>
        </p:spPr>
        <p:txBody>
          <a:bodyPr/>
          <a:lstStyle>
            <a:lvl1pPr>
              <a:defRPr/>
            </a:lvl1pPr>
          </a:lstStyle>
          <a:p>
            <a:endParaRPr lang="de-DE">
              <a:solidFill>
                <a:srgbClr val="FFFFFF"/>
              </a:solidFill>
            </a:endParaRPr>
          </a:p>
        </p:txBody>
      </p:sp>
      <p:sp>
        <p:nvSpPr>
          <p:cNvPr id="18441" name="Rectangle 9"/>
          <p:cNvSpPr>
            <a:spLocks noGrp="1" noChangeArrowheads="1"/>
          </p:cNvSpPr>
          <p:nvPr>
            <p:ph type="ftr" sz="quarter" idx="3"/>
          </p:nvPr>
        </p:nvSpPr>
        <p:spPr>
          <a:xfrm>
            <a:off x="3251200" y="6248400"/>
            <a:ext cx="2887663" cy="457200"/>
          </a:xfrm>
        </p:spPr>
        <p:txBody>
          <a:bodyPr/>
          <a:lstStyle>
            <a:lvl1pPr>
              <a:defRPr/>
            </a:lvl1pPr>
          </a:lstStyle>
          <a:p>
            <a:endParaRPr lang="de-DE">
              <a:solidFill>
                <a:srgbClr val="FFFFFF"/>
              </a:solidFill>
            </a:endParaRPr>
          </a:p>
        </p:txBody>
      </p:sp>
      <p:sp>
        <p:nvSpPr>
          <p:cNvPr id="18442" name="Rectangle 10"/>
          <p:cNvSpPr>
            <a:spLocks noGrp="1" noChangeArrowheads="1"/>
          </p:cNvSpPr>
          <p:nvPr>
            <p:ph type="sldNum" sz="quarter" idx="4"/>
          </p:nvPr>
        </p:nvSpPr>
        <p:spPr>
          <a:xfrm>
            <a:off x="6788150" y="6257925"/>
            <a:ext cx="1905000" cy="457200"/>
          </a:xfrm>
        </p:spPr>
        <p:txBody>
          <a:bodyPr/>
          <a:lstStyle>
            <a:lvl1pPr>
              <a:defRPr/>
            </a:lvl1pPr>
          </a:lstStyle>
          <a:p>
            <a:fld id="{AA85A627-9A24-4408-BE15-281E86562CAF}" type="slidenum">
              <a:rPr lang="de-DE">
                <a:solidFill>
                  <a:srgbClr val="FFFFFF"/>
                </a:solidFill>
              </a:rPr>
              <a:pPr/>
              <a:t>‹#›</a:t>
            </a:fld>
            <a:endParaRPr lang="de-DE">
              <a:solidFill>
                <a:srgbClr val="FFFFFF"/>
              </a:solidFill>
            </a:endParaRPr>
          </a:p>
        </p:txBody>
      </p:sp>
    </p:spTree>
  </p:cSld>
  <p:clrMapOvr>
    <a:masterClrMapping/>
  </p:clrMapOvr>
  <p:transition spd="slow">
    <p:wedg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lvl1pPr>
              <a:defRPr/>
            </a:lvl1pPr>
          </a:lstStyle>
          <a:p>
            <a:endParaRPr lang="fr-FR">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fr-FR">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519DAC9-EC93-45A4-B3A0-84AEC5A2AA68}" type="slidenum">
              <a:rPr lang="fr-FR">
                <a:solidFill>
                  <a:srgbClr val="FFFFFF"/>
                </a:solidFill>
              </a:rPr>
              <a:pPr/>
              <a:t>‹#›</a:t>
            </a:fld>
            <a:endParaRPr lang="fr-FR">
              <a:solidFill>
                <a:srgbClr val="FFFFFF"/>
              </a:solidFill>
            </a:endParaRPr>
          </a:p>
        </p:txBody>
      </p:sp>
    </p:spTree>
  </p:cSld>
  <p:clrMapOvr>
    <a:masterClrMapping/>
  </p:clrMapOvr>
  <p:transition spd="slow">
    <p:wedg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fr-FR">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fr-FR">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CE7D3ADA-3011-48BD-8414-3E455A4B0FF4}" type="slidenum">
              <a:rPr lang="fr-FR">
                <a:solidFill>
                  <a:srgbClr val="FFFFFF"/>
                </a:solidFill>
              </a:rPr>
              <a:pPr/>
              <a:t>‹#›</a:t>
            </a:fld>
            <a:endParaRPr lang="fr-FR">
              <a:solidFill>
                <a:srgbClr val="FFFFFF"/>
              </a:solidFill>
            </a:endParaRPr>
          </a:p>
        </p:txBody>
      </p:sp>
    </p:spTree>
  </p:cSld>
  <p:clrMapOvr>
    <a:masterClrMapping/>
  </p:clrMapOvr>
  <p:transition spd="slow">
    <p:wedg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lvl1pPr>
              <a:defRPr/>
            </a:lvl1pPr>
          </a:lstStyle>
          <a:p>
            <a:endParaRPr lang="fr-FR">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fr-FR">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48F0029-5E5E-417A-8BF5-5A5452BD21B3}" type="slidenum">
              <a:rPr lang="fr-FR">
                <a:solidFill>
                  <a:srgbClr val="FFFFFF"/>
                </a:solidFill>
              </a:rPr>
              <a:pPr/>
              <a:t>‹#›</a:t>
            </a:fld>
            <a:endParaRPr lang="fr-FR">
              <a:solidFill>
                <a:srgbClr val="FFFFFF"/>
              </a:solidFill>
            </a:endParaRPr>
          </a:p>
        </p:txBody>
      </p:sp>
    </p:spTree>
  </p:cSld>
  <p:clrMapOvr>
    <a:masterClrMapping/>
  </p:clrMapOvr>
  <p:transition spd="slow">
    <p:wedg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lvl1pPr>
              <a:defRPr/>
            </a:lvl1pPr>
          </a:lstStyle>
          <a:p>
            <a:endParaRPr lang="fr-FR">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fr-FR">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064BEE51-09DE-4ECD-A584-362007B6AD3A}" type="slidenum">
              <a:rPr lang="fr-FR">
                <a:solidFill>
                  <a:srgbClr val="FFFFFF"/>
                </a:solidFill>
              </a:rPr>
              <a:pPr/>
              <a:t>‹#›</a:t>
            </a:fld>
            <a:endParaRPr lang="fr-FR">
              <a:solidFill>
                <a:srgbClr val="FFFFFF"/>
              </a:solidFill>
            </a:endParaRPr>
          </a:p>
        </p:txBody>
      </p:sp>
    </p:spTree>
  </p:cSld>
  <p:clrMapOvr>
    <a:masterClrMapping/>
  </p:clrMapOvr>
  <p:transition spd="slow">
    <p:wedg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lvl1pPr>
              <a:defRPr/>
            </a:lvl1pPr>
          </a:lstStyle>
          <a:p>
            <a:endParaRPr lang="fr-FR">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fr-FR">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9FCDAD53-5565-444D-983D-2B7AB2A19D18}" type="slidenum">
              <a:rPr lang="fr-FR">
                <a:solidFill>
                  <a:srgbClr val="FFFFFF"/>
                </a:solidFill>
              </a:rPr>
              <a:pPr/>
              <a:t>‹#›</a:t>
            </a:fld>
            <a:endParaRPr lang="fr-FR">
              <a:solidFill>
                <a:srgbClr val="FFFFFF"/>
              </a:solidFill>
            </a:endParaRPr>
          </a:p>
        </p:txBody>
      </p:sp>
    </p:spTree>
  </p:cSld>
  <p:clrMapOvr>
    <a:masterClrMapping/>
  </p:clrMapOvr>
  <p:transition spd="slow">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9" name="Slide Number Placeholder 8"/>
          <p:cNvSpPr>
            <a:spLocks noGrp="1"/>
          </p:cNvSpPr>
          <p:nvPr>
            <p:ph type="sldNum" sz="quarter" idx="12"/>
          </p:nvPr>
        </p:nvSpPr>
        <p:spPr/>
        <p:txBody>
          <a:bodyPr/>
          <a:lstStyle/>
          <a:p>
            <a:fld id="{773A0A98-C74B-4A8E-8C94-34FEA95E1F93}" type="slidenum">
              <a:rPr lang="fr-FR" smtClean="0"/>
              <a:pPr/>
              <a:t>‹#›</a:t>
            </a:fld>
            <a:endParaRPr lang="fr-FR"/>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Footer Placeholder 4"/>
          <p:cNvSpPr>
            <a:spLocks noGrp="1"/>
          </p:cNvSpPr>
          <p:nvPr>
            <p:ph type="ftr" sz="quarter" idx="11"/>
          </p:nvPr>
        </p:nvSpPr>
        <p:spPr>
          <a:xfrm>
            <a:off x="755576" y="6237312"/>
            <a:ext cx="8280920" cy="457200"/>
          </a:xfrm>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12" name="Rectangle 11"/>
          <p:cNvSpPr/>
          <p:nvPr userDrawn="1"/>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fr-FR">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fr-FR">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B14AD51C-1892-4D94-A918-E78EEC481A68}" type="slidenum">
              <a:rPr lang="fr-FR">
                <a:solidFill>
                  <a:srgbClr val="FFFFFF"/>
                </a:solidFill>
              </a:rPr>
              <a:pPr/>
              <a:t>‹#›</a:t>
            </a:fld>
            <a:endParaRPr lang="fr-FR">
              <a:solidFill>
                <a:srgbClr val="FFFFFF"/>
              </a:solidFill>
            </a:endParaRPr>
          </a:p>
        </p:txBody>
      </p:sp>
    </p:spTree>
  </p:cSld>
  <p:clrMapOvr>
    <a:masterClrMapping/>
  </p:clrMapOvr>
  <p:transition spd="slow">
    <p:wedg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fr-FR">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fr-FR">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4DFE9FCF-3C6C-4908-9544-E0A7A773C371}" type="slidenum">
              <a:rPr lang="fr-FR">
                <a:solidFill>
                  <a:srgbClr val="FFFFFF"/>
                </a:solidFill>
              </a:rPr>
              <a:pPr/>
              <a:t>‹#›</a:t>
            </a:fld>
            <a:endParaRPr lang="fr-FR">
              <a:solidFill>
                <a:srgbClr val="FFFFFF"/>
              </a:solidFill>
            </a:endParaRPr>
          </a:p>
        </p:txBody>
      </p:sp>
    </p:spTree>
  </p:cSld>
  <p:clrMapOvr>
    <a:masterClrMapping/>
  </p:clrMapOvr>
  <p:transition spd="slow">
    <p:wedg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fr-FR">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fr-FR">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9D46F8C-FDBF-4D97-81B7-F18286A126FA}" type="slidenum">
              <a:rPr lang="fr-FR">
                <a:solidFill>
                  <a:srgbClr val="FFFFFF"/>
                </a:solidFill>
              </a:rPr>
              <a:pPr/>
              <a:t>‹#›</a:t>
            </a:fld>
            <a:endParaRPr lang="fr-FR">
              <a:solidFill>
                <a:srgbClr val="FFFFFF"/>
              </a:solidFill>
            </a:endParaRPr>
          </a:p>
        </p:txBody>
      </p:sp>
    </p:spTree>
  </p:cSld>
  <p:clrMapOvr>
    <a:masterClrMapping/>
  </p:clrMapOvr>
  <p:transition spd="slow">
    <p:wedg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lvl1pPr>
              <a:defRPr/>
            </a:lvl1pPr>
          </a:lstStyle>
          <a:p>
            <a:endParaRPr lang="fr-FR">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fr-FR">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95A2E0A-C001-411C-8B72-3BFBE6DDBBA1}" type="slidenum">
              <a:rPr lang="fr-FR">
                <a:solidFill>
                  <a:srgbClr val="FFFFFF"/>
                </a:solidFill>
              </a:rPr>
              <a:pPr/>
              <a:t>‹#›</a:t>
            </a:fld>
            <a:endParaRPr lang="fr-FR">
              <a:solidFill>
                <a:srgbClr val="FFFFFF"/>
              </a:solidFill>
            </a:endParaRPr>
          </a:p>
        </p:txBody>
      </p:sp>
    </p:spTree>
  </p:cSld>
  <p:clrMapOvr>
    <a:masterClrMapping/>
  </p:clrMapOvr>
  <p:transition spd="slow">
    <p:wedg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lvl1pPr>
              <a:defRPr/>
            </a:lvl1pPr>
          </a:lstStyle>
          <a:p>
            <a:endParaRPr lang="fr-FR">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fr-FR">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B7A1212-3628-4E16-A1DD-777F0B565E19}" type="slidenum">
              <a:rPr lang="fr-FR">
                <a:solidFill>
                  <a:srgbClr val="FFFFFF"/>
                </a:solidFill>
              </a:rPr>
              <a:pPr/>
              <a:t>‹#›</a:t>
            </a:fld>
            <a:endParaRPr lang="fr-FR">
              <a:solidFill>
                <a:srgbClr val="FFFFFF"/>
              </a:solidFill>
            </a:endParaRPr>
          </a:p>
        </p:txBody>
      </p:sp>
    </p:spTree>
  </p:cSld>
  <p:clrMapOvr>
    <a:masterClrMapping/>
  </p:clrMapOvr>
  <p:transition spd="slow">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Slide Number Placeholder 4"/>
          <p:cNvSpPr>
            <a:spLocks noGrp="1"/>
          </p:cNvSpPr>
          <p:nvPr>
            <p:ph type="sldNum" sz="quarter" idx="12"/>
          </p:nvPr>
        </p:nvSpPr>
        <p:spPr/>
        <p:txBody>
          <a:bodyPr/>
          <a:lstStyle/>
          <a:p>
            <a:fld id="{773A0A98-C74B-4A8E-8C94-34FEA95E1F93}" type="slidenum">
              <a:rPr lang="fr-FR" smtClean="0"/>
              <a:pPr/>
              <a:t>‹#›</a:t>
            </a:fld>
            <a:endParaRPr lang="fr-FR"/>
          </a:p>
        </p:txBody>
      </p:sp>
      <p:sp>
        <p:nvSpPr>
          <p:cNvPr id="6" name="Footer Placeholder 4"/>
          <p:cNvSpPr>
            <a:spLocks noGrp="1"/>
          </p:cNvSpPr>
          <p:nvPr>
            <p:ph type="ftr" sz="quarter" idx="11"/>
          </p:nvPr>
        </p:nvSpPr>
        <p:spPr>
          <a:xfrm>
            <a:off x="755576" y="6237312"/>
            <a:ext cx="8280920" cy="457200"/>
          </a:xfrm>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7" name="Rectangle 6"/>
          <p:cNvSpPr/>
          <p:nvPr userDrawn="1"/>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73A0A98-C74B-4A8E-8C94-34FEA95E1F93}" type="slidenum">
              <a:rPr lang="fr-FR" smtClean="0"/>
              <a:pPr/>
              <a:t>‹#›</a:t>
            </a:fld>
            <a:endParaRPr lang="fr-FR"/>
          </a:p>
        </p:txBody>
      </p:sp>
      <p:sp>
        <p:nvSpPr>
          <p:cNvPr id="5" name="Footer Placeholder 4"/>
          <p:cNvSpPr>
            <a:spLocks noGrp="1"/>
          </p:cNvSpPr>
          <p:nvPr>
            <p:ph type="ftr" sz="quarter" idx="11"/>
          </p:nvPr>
        </p:nvSpPr>
        <p:spPr>
          <a:xfrm>
            <a:off x="755576" y="6237312"/>
            <a:ext cx="8280920" cy="457200"/>
          </a:xfrm>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6" name="Rectangle 5"/>
          <p:cNvSpPr/>
          <p:nvPr userDrawn="1"/>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7" name="Slide Number Placeholder 6"/>
          <p:cNvSpPr>
            <a:spLocks noGrp="1"/>
          </p:cNvSpPr>
          <p:nvPr>
            <p:ph type="sldNum" sz="quarter" idx="12"/>
          </p:nvPr>
        </p:nvSpPr>
        <p:spPr/>
        <p:txBody>
          <a:bodyPr/>
          <a:lstStyle/>
          <a:p>
            <a:fld id="{773A0A98-C74B-4A8E-8C94-34FEA95E1F93}" type="slidenum">
              <a:rPr lang="fr-FR" smtClean="0"/>
              <a:pPr/>
              <a:t>‹#›</a:t>
            </a:fld>
            <a:endParaRPr lang="fr-FR"/>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Footer Placeholder 4"/>
          <p:cNvSpPr>
            <a:spLocks noGrp="1"/>
          </p:cNvSpPr>
          <p:nvPr>
            <p:ph type="ftr" sz="quarter" idx="11"/>
          </p:nvPr>
        </p:nvSpPr>
        <p:spPr>
          <a:xfrm>
            <a:off x="755576" y="6237312"/>
            <a:ext cx="8280920" cy="457200"/>
          </a:xfrm>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12" name="Rectangle 11"/>
          <p:cNvSpPr/>
          <p:nvPr userDrawn="1"/>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7" name="Slide Number Placeholder 6"/>
          <p:cNvSpPr>
            <a:spLocks noGrp="1"/>
          </p:cNvSpPr>
          <p:nvPr>
            <p:ph type="sldNum" sz="quarter" idx="12"/>
          </p:nvPr>
        </p:nvSpPr>
        <p:spPr>
          <a:xfrm>
            <a:off x="146304" y="6208776"/>
            <a:ext cx="457200" cy="457200"/>
          </a:xfrm>
        </p:spPr>
        <p:txBody>
          <a:bodyPr/>
          <a:lstStyle/>
          <a:p>
            <a:fld id="{773A0A98-C74B-4A8E-8C94-34FEA95E1F93}" type="slidenum">
              <a:rPr lang="fr-FR" smtClean="0"/>
              <a:pPr/>
              <a:t>‹#›</a:t>
            </a:fld>
            <a:endParaRPr lang="fr-FR"/>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
        <p:nvSpPr>
          <p:cNvPr id="14" name="Footer Placeholder 4"/>
          <p:cNvSpPr txBox="1">
            <a:spLocks/>
          </p:cNvSpPr>
          <p:nvPr userDrawn="1"/>
        </p:nvSpPr>
        <p:spPr>
          <a:xfrm>
            <a:off x="755576" y="6237312"/>
            <a:ext cx="8280920" cy="457200"/>
          </a:xfrm>
          <a:prstGeom prst="rect">
            <a:avLst/>
          </a:prstGeom>
        </p:spPr>
        <p:txBody>
          <a:bodyPr anchor="ctr" anchorCtr="0"/>
          <a:lstStyle>
            <a:lvl1pPr>
              <a:defRPr sz="1100" i="1"/>
            </a:lvl1pPr>
          </a:lstStyle>
          <a:p>
            <a:pPr marL="0" marR="0" lvl="0" indent="0" algn="l" defTabSz="914400" rtl="0" eaLnBrk="1" fontAlgn="auto" latinLnBrk="0" hangingPunct="1">
              <a:lnSpc>
                <a:spcPct val="100000"/>
              </a:lnSpc>
              <a:spcBef>
                <a:spcPts val="0"/>
              </a:spcBef>
              <a:spcAft>
                <a:spcPts val="0"/>
              </a:spcAft>
              <a:buClrTx/>
              <a:buSzTx/>
              <a:buFontTx/>
              <a:buNone/>
              <a:tabLst>
                <a:tab pos="8072438" algn="r"/>
              </a:tabLst>
              <a:defRPr/>
            </a:pPr>
            <a:r>
              <a:rPr kumimoji="0" lang="fr-FR" sz="1100" b="0" i="1" u="none" strike="noStrike" kern="1200" cap="none" spc="0" normalizeH="0" baseline="0" noProof="0" smtClean="0">
                <a:ln>
                  <a:noFill/>
                </a:ln>
                <a:solidFill>
                  <a:schemeClr val="tx2"/>
                </a:solidFill>
                <a:effectLst/>
                <a:uLnTx/>
                <a:uFillTx/>
                <a:latin typeface="+mn-lt"/>
                <a:ea typeface="+mn-ea"/>
                <a:cs typeface="+mn-cs"/>
              </a:rPr>
              <a:t>Intégrer la résilience dans la prospective territoriale : le Val d’Argens (Var), un cas d’école	</a:t>
            </a:r>
            <a:r>
              <a:rPr kumimoji="0" lang="fr-FR" sz="800" b="0" i="1" u="none" strike="noStrike" kern="1200" cap="none" spc="0" normalizeH="0" baseline="0" noProof="0" smtClean="0">
                <a:ln>
                  <a:noFill/>
                </a:ln>
                <a:solidFill>
                  <a:schemeClr val="tx2"/>
                </a:solidFill>
                <a:effectLst/>
                <a:uLnTx/>
                <a:uFillTx/>
                <a:latin typeface="+mn-lt"/>
                <a:ea typeface="+mn-ea"/>
                <a:cs typeface="+mn-cs"/>
              </a:rPr>
              <a:t>© www.viva2010.org</a:t>
            </a:r>
            <a:endParaRPr kumimoji="0" lang="fr-FR" sz="800" b="0" i="1" u="none" strike="noStrike" kern="1200" cap="none" spc="0" normalizeH="0" baseline="0" noProof="0" dirty="0" smtClean="0">
              <a:ln>
                <a:noFill/>
              </a:ln>
              <a:solidFill>
                <a:schemeClr val="tx2"/>
              </a:solidFill>
              <a:effectLst/>
              <a:uLnTx/>
              <a:uFillTx/>
              <a:latin typeface="+mn-lt"/>
              <a:ea typeface="+mn-ea"/>
              <a:cs typeface="+mn-cs"/>
            </a:endParaRPr>
          </a:p>
        </p:txBody>
      </p:sp>
      <p:sp>
        <p:nvSpPr>
          <p:cNvPr id="15" name="Rectangle 14"/>
          <p:cNvSpPr/>
          <p:nvPr userDrawn="1"/>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1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4.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1.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8.xml"/><Relationship Id="rId1" Type="http://schemas.openxmlformats.org/officeDocument/2006/relationships/slideLayout" Target="../slideLayouts/slideLayout3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3" name="Footer Placeholder 2"/>
          <p:cNvSpPr>
            <a:spLocks noGrp="1"/>
          </p:cNvSpPr>
          <p:nvPr>
            <p:ph type="ftr" sz="quarter" idx="3"/>
          </p:nvPr>
        </p:nvSpPr>
        <p:spPr>
          <a:xfrm>
            <a:off x="914400" y="6172200"/>
            <a:ext cx="7906072" cy="457200"/>
          </a:xfrm>
          <a:prstGeom prst="rect">
            <a:avLst/>
          </a:prstGeom>
        </p:spPr>
        <p:txBody>
          <a:bodyPr anchor="ctr" anchorCtr="0"/>
          <a:lstStyle>
            <a:lvl1pPr eaLnBrk="1" latinLnBrk="0" hangingPunct="1">
              <a:defRPr kumimoji="0" sz="1200" i="1">
                <a:solidFill>
                  <a:schemeClr val="tx2"/>
                </a:solidFill>
              </a:defRPr>
            </a:lvl1pPr>
          </a:lstStyle>
          <a:p>
            <a:r>
              <a:rPr lang="fr-FR" dirty="0" smtClean="0"/>
              <a:t>Intégrer la résilience dans la prospective territoriale : perception à travers la gestion des risques</a:t>
            </a:r>
            <a:endParaRPr lang="fr-FR" dirty="0"/>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773A0A98-C74B-4A8E-8C94-34FEA95E1F93}"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ransition spd="slow">
    <p:wedge/>
  </p:transition>
  <p:hf hd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228600" y="228600"/>
            <a:ext cx="8686800" cy="5943600"/>
            <a:chOff x="144" y="144"/>
            <a:chExt cx="5472" cy="3744"/>
          </a:xfrm>
        </p:grpSpPr>
        <p:sp>
          <p:nvSpPr>
            <p:cNvPr id="17411"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p:spPr>
          <p:txBody>
            <a:bodyPr wrap="none" anchor="ctr"/>
            <a:lstStyle/>
            <a:p>
              <a:pPr algn="ctr" fontAlgn="base">
                <a:spcBef>
                  <a:spcPct val="0"/>
                </a:spcBef>
                <a:spcAft>
                  <a:spcPct val="0"/>
                </a:spcAft>
              </a:pPr>
              <a:endParaRPr lang="fr-FR" sz="2400" smtClean="0">
                <a:solidFill>
                  <a:srgbClr val="FFFFFF"/>
                </a:solidFill>
                <a:latin typeface="Times New Roman" charset="0"/>
                <a:ea typeface="ＭＳ Ｐゴシック" charset="-128"/>
              </a:endParaRPr>
            </a:p>
          </p:txBody>
        </p:sp>
        <p:sp>
          <p:nvSpPr>
            <p:cNvPr id="17412"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p:spPr>
          <p:txBody>
            <a:bodyPr wrap="none" anchor="ctr"/>
            <a:lstStyle/>
            <a:p>
              <a:pPr algn="ctr" fontAlgn="base">
                <a:spcBef>
                  <a:spcPct val="0"/>
                </a:spcBef>
                <a:spcAft>
                  <a:spcPct val="0"/>
                </a:spcAft>
              </a:pPr>
              <a:endParaRPr lang="fr-FR" sz="2400" smtClean="0">
                <a:solidFill>
                  <a:srgbClr val="FFFFFF"/>
                </a:solidFill>
                <a:latin typeface="Times New Roman" charset="0"/>
                <a:ea typeface="ＭＳ Ｐゴシック" charset="-128"/>
              </a:endParaRPr>
            </a:p>
          </p:txBody>
        </p:sp>
        <p:sp>
          <p:nvSpPr>
            <p:cNvPr id="17413" name="Line 5"/>
            <p:cNvSpPr>
              <a:spLocks noChangeShapeType="1"/>
            </p:cNvSpPr>
            <p:nvPr/>
          </p:nvSpPr>
          <p:spPr bwMode="auto">
            <a:xfrm>
              <a:off x="336" y="1092"/>
              <a:ext cx="5136" cy="0"/>
            </a:xfrm>
            <a:prstGeom prst="line">
              <a:avLst/>
            </a:prstGeom>
            <a:noFill/>
            <a:ln w="12700">
              <a:solidFill>
                <a:schemeClr val="accent2"/>
              </a:solidFill>
              <a:round/>
              <a:headEnd/>
              <a:tailEnd/>
            </a:ln>
            <a:effectLst/>
          </p:spPr>
          <p:txBody>
            <a:bodyPr/>
            <a:lstStyle/>
            <a:p>
              <a:pPr eaLnBrk="0" fontAlgn="base" hangingPunct="0">
                <a:spcBef>
                  <a:spcPct val="0"/>
                </a:spcBef>
                <a:spcAft>
                  <a:spcPct val="0"/>
                </a:spcAft>
              </a:pPr>
              <a:endParaRPr lang="fr-FR" sz="2400" smtClean="0">
                <a:solidFill>
                  <a:srgbClr val="FFFFFF"/>
                </a:solidFill>
                <a:ea typeface="ＭＳ Ｐゴシック" charset="-128"/>
              </a:endParaRPr>
            </a:p>
          </p:txBody>
        </p:sp>
      </p:grpSp>
      <p:sp>
        <p:nvSpPr>
          <p:cNvPr id="17414" name="Rectangle 6"/>
          <p:cNvSpPr>
            <a:spLocks noGrp="1" noChangeArrowheads="1"/>
          </p:cNvSpPr>
          <p:nvPr>
            <p:ph type="title"/>
          </p:nvPr>
        </p:nvSpPr>
        <p:spPr bwMode="auto">
          <a:xfrm>
            <a:off x="533400" y="473075"/>
            <a:ext cx="8153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fr-FR" smtClean="0"/>
              <a:t>Cliquez et modifiez le titre</a:t>
            </a:r>
          </a:p>
        </p:txBody>
      </p:sp>
      <p:sp>
        <p:nvSpPr>
          <p:cNvPr id="17415" name="Rectangle 7"/>
          <p:cNvSpPr>
            <a:spLocks noGrp="1" noChangeArrowheads="1"/>
          </p:cNvSpPr>
          <p:nvPr>
            <p:ph type="body" idx="1"/>
          </p:nvPr>
        </p:nvSpPr>
        <p:spPr bwMode="auto">
          <a:xfrm>
            <a:off x="533400" y="1828800"/>
            <a:ext cx="81534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7416"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lvl1pPr>
          </a:lstStyle>
          <a:p>
            <a:pPr fontAlgn="base">
              <a:spcBef>
                <a:spcPct val="0"/>
              </a:spcBef>
              <a:spcAft>
                <a:spcPct val="0"/>
              </a:spcAft>
            </a:pPr>
            <a:endParaRPr lang="fr-FR" smtClean="0">
              <a:solidFill>
                <a:srgbClr val="FFFFFF"/>
              </a:solidFill>
              <a:ea typeface="ＭＳ Ｐゴシック" charset="-128"/>
            </a:endParaRPr>
          </a:p>
        </p:txBody>
      </p:sp>
      <p:sp>
        <p:nvSpPr>
          <p:cNvPr id="17417"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lvl1pPr>
          </a:lstStyle>
          <a:p>
            <a:pPr fontAlgn="base">
              <a:spcBef>
                <a:spcPct val="0"/>
              </a:spcBef>
              <a:spcAft>
                <a:spcPct val="0"/>
              </a:spcAft>
            </a:pPr>
            <a:endParaRPr lang="fr-FR" smtClean="0">
              <a:solidFill>
                <a:srgbClr val="FFFFFF"/>
              </a:solidFill>
              <a:ea typeface="ＭＳ Ｐゴシック" charset="-128"/>
            </a:endParaRPr>
          </a:p>
        </p:txBody>
      </p:sp>
      <p:sp>
        <p:nvSpPr>
          <p:cNvPr id="17418"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lvl1pPr>
          </a:lstStyle>
          <a:p>
            <a:pPr fontAlgn="base">
              <a:spcBef>
                <a:spcPct val="0"/>
              </a:spcBef>
              <a:spcAft>
                <a:spcPct val="0"/>
              </a:spcAft>
            </a:pPr>
            <a:fld id="{0A7691A9-981F-4278-9062-7BBAA81A4A86}" type="slidenum">
              <a:rPr lang="fr-FR" smtClean="0">
                <a:solidFill>
                  <a:srgbClr val="FFFFFF"/>
                </a:solidFill>
                <a:ea typeface="ＭＳ Ｐゴシック" charset="-128"/>
              </a:rPr>
              <a:pPr fontAlgn="base">
                <a:spcBef>
                  <a:spcPct val="0"/>
                </a:spcBef>
                <a:spcAft>
                  <a:spcPct val="0"/>
                </a:spcAft>
              </a:pPr>
              <a:t>‹#›</a:t>
            </a:fld>
            <a:endParaRPr lang="fr-FR" smtClean="0">
              <a:solidFill>
                <a:srgbClr val="FFFFFF"/>
              </a:solidFill>
              <a:ea typeface="ＭＳ Ｐゴシック" charset="-128"/>
            </a:endParaRPr>
          </a:p>
        </p:txBody>
      </p:sp>
    </p:spTree>
  </p:cSld>
  <p:clrMap bg1="dk2" tx1="lt1" bg2="dk1"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ransition spd="slow">
    <p:wedge/>
  </p:transition>
  <p:txStyles>
    <p:titleStyle>
      <a:lvl1pPr algn="l" rtl="0" fontAlgn="base">
        <a:lnSpc>
          <a:spcPct val="80000"/>
        </a:lnSpc>
        <a:spcBef>
          <a:spcPct val="0"/>
        </a:spcBef>
        <a:spcAft>
          <a:spcPct val="0"/>
        </a:spcAft>
        <a:defRPr sz="4400">
          <a:solidFill>
            <a:schemeClr val="tx2"/>
          </a:solidFill>
          <a:latin typeface="+mj-lt"/>
          <a:ea typeface="+mj-ea"/>
          <a:cs typeface="+mj-cs"/>
        </a:defRPr>
      </a:lvl1pPr>
      <a:lvl2pPr algn="l" rtl="0" fontAlgn="base">
        <a:lnSpc>
          <a:spcPct val="80000"/>
        </a:lnSpc>
        <a:spcBef>
          <a:spcPct val="0"/>
        </a:spcBef>
        <a:spcAft>
          <a:spcPct val="0"/>
        </a:spcAft>
        <a:defRPr sz="4400">
          <a:solidFill>
            <a:schemeClr val="tx2"/>
          </a:solidFill>
          <a:latin typeface="Times New Roman" charset="0"/>
        </a:defRPr>
      </a:lvl2pPr>
      <a:lvl3pPr algn="l" rtl="0" fontAlgn="base">
        <a:lnSpc>
          <a:spcPct val="80000"/>
        </a:lnSpc>
        <a:spcBef>
          <a:spcPct val="0"/>
        </a:spcBef>
        <a:spcAft>
          <a:spcPct val="0"/>
        </a:spcAft>
        <a:defRPr sz="4400">
          <a:solidFill>
            <a:schemeClr val="tx2"/>
          </a:solidFill>
          <a:latin typeface="Times New Roman" charset="0"/>
        </a:defRPr>
      </a:lvl3pPr>
      <a:lvl4pPr algn="l" rtl="0" fontAlgn="base">
        <a:lnSpc>
          <a:spcPct val="80000"/>
        </a:lnSpc>
        <a:spcBef>
          <a:spcPct val="0"/>
        </a:spcBef>
        <a:spcAft>
          <a:spcPct val="0"/>
        </a:spcAft>
        <a:defRPr sz="4400">
          <a:solidFill>
            <a:schemeClr val="tx2"/>
          </a:solidFill>
          <a:latin typeface="Times New Roman" charset="0"/>
        </a:defRPr>
      </a:lvl4pPr>
      <a:lvl5pPr algn="l" rtl="0" fontAlgn="base">
        <a:lnSpc>
          <a:spcPct val="80000"/>
        </a:lnSpc>
        <a:spcBef>
          <a:spcPct val="0"/>
        </a:spcBef>
        <a:spcAft>
          <a:spcPct val="0"/>
        </a:spcAft>
        <a:defRPr sz="4400">
          <a:solidFill>
            <a:schemeClr val="tx2"/>
          </a:solidFill>
          <a:latin typeface="Times New Roman" charset="0"/>
        </a:defRPr>
      </a:lvl5pPr>
      <a:lvl6pPr marL="457200" algn="l" rtl="0" fontAlgn="base">
        <a:lnSpc>
          <a:spcPct val="80000"/>
        </a:lnSpc>
        <a:spcBef>
          <a:spcPct val="0"/>
        </a:spcBef>
        <a:spcAft>
          <a:spcPct val="0"/>
        </a:spcAft>
        <a:defRPr sz="4400">
          <a:solidFill>
            <a:schemeClr val="tx2"/>
          </a:solidFill>
          <a:latin typeface="Times New Roman" charset="0"/>
        </a:defRPr>
      </a:lvl6pPr>
      <a:lvl7pPr marL="914400" algn="l" rtl="0" fontAlgn="base">
        <a:lnSpc>
          <a:spcPct val="80000"/>
        </a:lnSpc>
        <a:spcBef>
          <a:spcPct val="0"/>
        </a:spcBef>
        <a:spcAft>
          <a:spcPct val="0"/>
        </a:spcAft>
        <a:defRPr sz="4400">
          <a:solidFill>
            <a:schemeClr val="tx2"/>
          </a:solidFill>
          <a:latin typeface="Times New Roman" charset="0"/>
        </a:defRPr>
      </a:lvl7pPr>
      <a:lvl8pPr marL="1371600" algn="l" rtl="0" fontAlgn="base">
        <a:lnSpc>
          <a:spcPct val="80000"/>
        </a:lnSpc>
        <a:spcBef>
          <a:spcPct val="0"/>
        </a:spcBef>
        <a:spcAft>
          <a:spcPct val="0"/>
        </a:spcAft>
        <a:defRPr sz="4400">
          <a:solidFill>
            <a:schemeClr val="tx2"/>
          </a:solidFill>
          <a:latin typeface="Times New Roman" charset="0"/>
        </a:defRPr>
      </a:lvl8pPr>
      <a:lvl9pPr marL="1828800" algn="l" rtl="0" fontAlgn="base">
        <a:lnSpc>
          <a:spcPct val="80000"/>
        </a:lnSpc>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lr>
          <a:schemeClr val="accent2"/>
        </a:buClr>
        <a:buSzPct val="75000"/>
        <a:buFont typeface="Wingdings"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charset="2"/>
        <a:buChar char="n"/>
        <a:defRPr sz="2600">
          <a:solidFill>
            <a:schemeClr val="tx1"/>
          </a:solidFill>
          <a:latin typeface="+mn-lt"/>
        </a:defRPr>
      </a:lvl2pPr>
      <a:lvl3pPr marL="1143000" indent="-228600" algn="l" rtl="0" fontAlgn="base">
        <a:spcBef>
          <a:spcPct val="20000"/>
        </a:spcBef>
        <a:spcAft>
          <a:spcPct val="0"/>
        </a:spcAft>
        <a:buClr>
          <a:schemeClr val="hlink"/>
        </a:buClr>
        <a:buSzPct val="55000"/>
        <a:buFont typeface="Wingdings" charset="2"/>
        <a:buChar char="n"/>
        <a:defRPr sz="2400">
          <a:solidFill>
            <a:schemeClr val="tx1"/>
          </a:solidFill>
          <a:latin typeface="+mn-lt"/>
        </a:defRPr>
      </a:lvl3pPr>
      <a:lvl4pPr marL="1600200" indent="-228600" algn="l" rtl="0" fontAlgn="base">
        <a:spcBef>
          <a:spcPct val="20000"/>
        </a:spcBef>
        <a:spcAft>
          <a:spcPct val="0"/>
        </a:spcAft>
        <a:buClr>
          <a:schemeClr val="accent2"/>
        </a:buClr>
        <a:buFont typeface="Wingdings" charset="2"/>
        <a:buChar char="§"/>
        <a:defRPr sz="2000">
          <a:solidFill>
            <a:schemeClr val="tx1"/>
          </a:solidFill>
          <a:latin typeface="+mn-lt"/>
        </a:defRPr>
      </a:lvl4pPr>
      <a:lvl5pPr marL="2057400" indent="-228600" algn="l" rtl="0" fontAlgn="base">
        <a:spcBef>
          <a:spcPct val="20000"/>
        </a:spcBef>
        <a:spcAft>
          <a:spcPct val="0"/>
        </a:spcAft>
        <a:buClr>
          <a:schemeClr val="tx1"/>
        </a:buClr>
        <a:buSzPct val="85000"/>
        <a:buFont typeface="Wingdings"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charset="2"/>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2AAAD7-C5E2-4540-8437-B435ED02CCDC}" type="datetimeFigureOut">
              <a:rPr lang="fr-FR" smtClean="0"/>
              <a:pPr/>
              <a:t>05/11/2013</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32F313-64C0-4C4D-AFF3-CE2C53482963}"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ransition spd="slow">
    <p:wedg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1"/>
            </a:lvl1pPr>
          </a:lstStyle>
          <a:p>
            <a:pPr eaLnBrk="0" fontAlgn="base" hangingPunct="0">
              <a:spcBef>
                <a:spcPct val="0"/>
              </a:spcBef>
              <a:spcAft>
                <a:spcPct val="0"/>
              </a:spcAft>
            </a:pPr>
            <a:endParaRPr lang="fr-FR" smtClean="0">
              <a:solidFill>
                <a:srgbClr val="000000"/>
              </a:solidFill>
              <a:ea typeface="MS PGothic" pitchFamily="34" charset="-128"/>
            </a:endParaRPr>
          </a:p>
        </p:txBody>
      </p:sp>
      <p:sp>
        <p:nvSpPr>
          <p:cNvPr id="5123" name="Rectangle 3"/>
          <p:cNvSpPr>
            <a:spLocks noGrp="1" noChangeArrowheads="1"/>
          </p:cNvSpPr>
          <p:nvPr>
            <p:ph type="sldNum" sz="quarter" idx="4"/>
          </p:nvPr>
        </p:nvSpPr>
        <p:spPr bwMode="auto">
          <a:xfrm>
            <a:off x="7097713"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1"/>
            </a:lvl1pPr>
          </a:lstStyle>
          <a:p>
            <a:pPr eaLnBrk="0" fontAlgn="base" hangingPunct="0">
              <a:spcBef>
                <a:spcPct val="0"/>
              </a:spcBef>
              <a:spcAft>
                <a:spcPct val="0"/>
              </a:spcAft>
            </a:pPr>
            <a:fld id="{1F2C534F-342A-4829-8E22-156218461226}" type="slidenum">
              <a:rPr lang="fr-FR" smtClean="0">
                <a:solidFill>
                  <a:srgbClr val="000000"/>
                </a:solidFill>
                <a:ea typeface="MS PGothic" pitchFamily="34" charset="-128"/>
              </a:rPr>
              <a:pPr eaLnBrk="0" fontAlgn="base" hangingPunct="0">
                <a:spcBef>
                  <a:spcPct val="0"/>
                </a:spcBef>
                <a:spcAft>
                  <a:spcPct val="0"/>
                </a:spcAft>
              </a:pPr>
              <a:t>‹#›</a:t>
            </a:fld>
            <a:endParaRPr lang="fr-FR" smtClean="0">
              <a:solidFill>
                <a:srgbClr val="000000"/>
              </a:solidFill>
              <a:ea typeface="MS PGothic" pitchFamily="34" charset="-128"/>
            </a:endParaRPr>
          </a:p>
        </p:txBody>
      </p:sp>
      <p:sp>
        <p:nvSpPr>
          <p:cNvPr id="5124" name="Rectangle 4"/>
          <p:cNvSpPr>
            <a:spLocks noGrp="1" noChangeArrowheads="1"/>
          </p:cNvSpPr>
          <p:nvPr>
            <p:ph type="body" idx="1"/>
          </p:nvPr>
        </p:nvSpPr>
        <p:spPr bwMode="auto">
          <a:xfrm>
            <a:off x="685800" y="1684338"/>
            <a:ext cx="7162800" cy="4454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5125" name="Rectangle 5"/>
          <p:cNvSpPr>
            <a:spLocks noGrp="1" noChangeArrowheads="1"/>
          </p:cNvSpPr>
          <p:nvPr>
            <p:ph type="title"/>
          </p:nvPr>
        </p:nvSpPr>
        <p:spPr bwMode="auto">
          <a:xfrm>
            <a:off x="609600" y="444500"/>
            <a:ext cx="7924800" cy="9271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smtClean="0"/>
              <a:t>Cliquez et modifiez le titre</a:t>
            </a:r>
          </a:p>
        </p:txBody>
      </p:sp>
      <p:sp>
        <p:nvSpPr>
          <p:cNvPr id="5126" name="Rectangle 6"/>
          <p:cNvSpPr>
            <a:spLocks noGrp="1" noChangeArrowheads="1"/>
          </p:cNvSpPr>
          <p:nvPr>
            <p:ph type="dt" sz="half" idx="2"/>
          </p:nvPr>
        </p:nvSpPr>
        <p:spPr bwMode="auto">
          <a:xfrm>
            <a:off x="96838"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1"/>
            </a:lvl1pPr>
          </a:lstStyle>
          <a:p>
            <a:pPr eaLnBrk="0" fontAlgn="base" hangingPunct="0">
              <a:spcBef>
                <a:spcPct val="0"/>
              </a:spcBef>
              <a:spcAft>
                <a:spcPct val="0"/>
              </a:spcAft>
            </a:pPr>
            <a:endParaRPr lang="fr-FR" smtClean="0">
              <a:solidFill>
                <a:srgbClr val="000000"/>
              </a:solidFill>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805" r:id="rId1"/>
  </p:sldLayoutIdLst>
  <p:transition spd="slow">
    <p:wedge/>
  </p:transition>
  <p:txStyles>
    <p:titleStyle>
      <a:lvl1pPr algn="l" rtl="0" fontAlgn="base">
        <a:lnSpc>
          <a:spcPct val="90000"/>
        </a:lnSpc>
        <a:spcBef>
          <a:spcPct val="20000"/>
        </a:spcBef>
        <a:spcAft>
          <a:spcPct val="0"/>
        </a:spcAft>
        <a:defRPr sz="3800" b="1">
          <a:solidFill>
            <a:schemeClr val="tx2"/>
          </a:solidFill>
          <a:latin typeface="+mj-lt"/>
          <a:ea typeface="+mj-ea"/>
          <a:cs typeface="+mj-cs"/>
        </a:defRPr>
      </a:lvl1pPr>
      <a:lvl2pPr algn="l" rtl="0" fontAlgn="base">
        <a:lnSpc>
          <a:spcPct val="90000"/>
        </a:lnSpc>
        <a:spcBef>
          <a:spcPct val="20000"/>
        </a:spcBef>
        <a:spcAft>
          <a:spcPct val="0"/>
        </a:spcAft>
        <a:defRPr sz="3800" b="1">
          <a:solidFill>
            <a:schemeClr val="tx2"/>
          </a:solidFill>
          <a:latin typeface="Arial" pitchFamily="34" charset="0"/>
        </a:defRPr>
      </a:lvl2pPr>
      <a:lvl3pPr algn="l" rtl="0" fontAlgn="base">
        <a:lnSpc>
          <a:spcPct val="90000"/>
        </a:lnSpc>
        <a:spcBef>
          <a:spcPct val="20000"/>
        </a:spcBef>
        <a:spcAft>
          <a:spcPct val="0"/>
        </a:spcAft>
        <a:defRPr sz="3800" b="1">
          <a:solidFill>
            <a:schemeClr val="tx2"/>
          </a:solidFill>
          <a:latin typeface="Arial" pitchFamily="34" charset="0"/>
        </a:defRPr>
      </a:lvl3pPr>
      <a:lvl4pPr algn="l" rtl="0" fontAlgn="base">
        <a:lnSpc>
          <a:spcPct val="90000"/>
        </a:lnSpc>
        <a:spcBef>
          <a:spcPct val="20000"/>
        </a:spcBef>
        <a:spcAft>
          <a:spcPct val="0"/>
        </a:spcAft>
        <a:defRPr sz="3800" b="1">
          <a:solidFill>
            <a:schemeClr val="tx2"/>
          </a:solidFill>
          <a:latin typeface="Arial" pitchFamily="34" charset="0"/>
        </a:defRPr>
      </a:lvl4pPr>
      <a:lvl5pPr algn="l" rtl="0" fontAlgn="base">
        <a:lnSpc>
          <a:spcPct val="90000"/>
        </a:lnSpc>
        <a:spcBef>
          <a:spcPct val="20000"/>
        </a:spcBef>
        <a:spcAft>
          <a:spcPct val="0"/>
        </a:spcAft>
        <a:defRPr sz="3800" b="1">
          <a:solidFill>
            <a:schemeClr val="tx2"/>
          </a:solidFill>
          <a:latin typeface="Arial" pitchFamily="34" charset="0"/>
        </a:defRPr>
      </a:lvl5pPr>
      <a:lvl6pPr marL="457200" algn="l" rtl="0" fontAlgn="base">
        <a:lnSpc>
          <a:spcPct val="90000"/>
        </a:lnSpc>
        <a:spcBef>
          <a:spcPct val="20000"/>
        </a:spcBef>
        <a:spcAft>
          <a:spcPct val="0"/>
        </a:spcAft>
        <a:defRPr sz="3800" b="1">
          <a:solidFill>
            <a:schemeClr val="tx2"/>
          </a:solidFill>
          <a:latin typeface="Arial" pitchFamily="34" charset="0"/>
        </a:defRPr>
      </a:lvl6pPr>
      <a:lvl7pPr marL="914400" algn="l" rtl="0" fontAlgn="base">
        <a:lnSpc>
          <a:spcPct val="90000"/>
        </a:lnSpc>
        <a:spcBef>
          <a:spcPct val="20000"/>
        </a:spcBef>
        <a:spcAft>
          <a:spcPct val="0"/>
        </a:spcAft>
        <a:defRPr sz="3800" b="1">
          <a:solidFill>
            <a:schemeClr val="tx2"/>
          </a:solidFill>
          <a:latin typeface="Arial" pitchFamily="34" charset="0"/>
        </a:defRPr>
      </a:lvl7pPr>
      <a:lvl8pPr marL="1371600" algn="l" rtl="0" fontAlgn="base">
        <a:lnSpc>
          <a:spcPct val="90000"/>
        </a:lnSpc>
        <a:spcBef>
          <a:spcPct val="20000"/>
        </a:spcBef>
        <a:spcAft>
          <a:spcPct val="0"/>
        </a:spcAft>
        <a:defRPr sz="3800" b="1">
          <a:solidFill>
            <a:schemeClr val="tx2"/>
          </a:solidFill>
          <a:latin typeface="Arial" pitchFamily="34" charset="0"/>
        </a:defRPr>
      </a:lvl8pPr>
      <a:lvl9pPr marL="1828800" algn="l" rtl="0" fontAlgn="base">
        <a:lnSpc>
          <a:spcPct val="90000"/>
        </a:lnSpc>
        <a:spcBef>
          <a:spcPct val="20000"/>
        </a:spcBef>
        <a:spcAft>
          <a:spcPct val="0"/>
        </a:spcAft>
        <a:defRPr sz="3800" b="1">
          <a:solidFill>
            <a:schemeClr val="tx2"/>
          </a:solidFill>
          <a:latin typeface="Arial" pitchFamily="34" charset="0"/>
        </a:defRPr>
      </a:lvl9pPr>
    </p:titleStyle>
    <p:bodyStyle>
      <a:lvl1pPr marL="342900" indent="-342900" algn="l" rtl="0" fontAlgn="base">
        <a:lnSpc>
          <a:spcPct val="90000"/>
        </a:lnSpc>
        <a:spcBef>
          <a:spcPct val="20000"/>
        </a:spcBef>
        <a:spcAft>
          <a:spcPct val="0"/>
        </a:spcAft>
        <a:buChar char="•"/>
        <a:defRPr sz="3200">
          <a:solidFill>
            <a:schemeClr val="tx1"/>
          </a:solidFill>
          <a:latin typeface="+mn-lt"/>
          <a:ea typeface="+mn-ea"/>
          <a:cs typeface="+mn-cs"/>
        </a:defRPr>
      </a:lvl1pPr>
      <a:lvl2pPr marL="742950" indent="-285750" algn="l" rtl="0" fontAlgn="base">
        <a:lnSpc>
          <a:spcPct val="90000"/>
        </a:lnSpc>
        <a:spcBef>
          <a:spcPct val="20000"/>
        </a:spcBef>
        <a:spcAft>
          <a:spcPct val="0"/>
        </a:spcAft>
        <a:buChar char="–"/>
        <a:defRPr sz="2800">
          <a:solidFill>
            <a:schemeClr val="tx1"/>
          </a:solidFill>
          <a:latin typeface="+mn-lt"/>
        </a:defRPr>
      </a:lvl2pPr>
      <a:lvl3pPr marL="1085850" indent="-228600" algn="l" rtl="0" fontAlgn="base">
        <a:lnSpc>
          <a:spcPct val="90000"/>
        </a:lnSpc>
        <a:spcBef>
          <a:spcPct val="20000"/>
        </a:spcBef>
        <a:spcAft>
          <a:spcPct val="0"/>
        </a:spcAft>
        <a:buChar char="•"/>
        <a:defRPr sz="2400">
          <a:solidFill>
            <a:schemeClr val="tx1"/>
          </a:solidFill>
          <a:latin typeface="+mn-lt"/>
        </a:defRPr>
      </a:lvl3pPr>
      <a:lvl4pPr marL="1428750" indent="-228600" algn="l" rtl="0" fontAlgn="base">
        <a:lnSpc>
          <a:spcPct val="90000"/>
        </a:lnSpc>
        <a:spcBef>
          <a:spcPct val="20000"/>
        </a:spcBef>
        <a:spcAft>
          <a:spcPct val="0"/>
        </a:spcAft>
        <a:buChar char="–"/>
        <a:defRPr sz="2000">
          <a:solidFill>
            <a:schemeClr val="tx1"/>
          </a:solidFill>
          <a:latin typeface="+mn-lt"/>
        </a:defRPr>
      </a:lvl4pPr>
      <a:lvl5pPr marL="1771650" indent="-228600" algn="l" rtl="0" fontAlgn="base">
        <a:lnSpc>
          <a:spcPct val="90000"/>
        </a:lnSpc>
        <a:spcBef>
          <a:spcPct val="20000"/>
        </a:spcBef>
        <a:spcAft>
          <a:spcPct val="0"/>
        </a:spcAft>
        <a:buChar char="»"/>
        <a:defRPr sz="2000">
          <a:solidFill>
            <a:schemeClr val="tx1"/>
          </a:solidFill>
          <a:latin typeface="+mn-lt"/>
        </a:defRPr>
      </a:lvl5pPr>
      <a:lvl6pPr marL="2228850" indent="-228600" algn="l" rtl="0" fontAlgn="base">
        <a:lnSpc>
          <a:spcPct val="90000"/>
        </a:lnSpc>
        <a:spcBef>
          <a:spcPct val="20000"/>
        </a:spcBef>
        <a:spcAft>
          <a:spcPct val="0"/>
        </a:spcAft>
        <a:buChar char="»"/>
        <a:defRPr sz="2000">
          <a:solidFill>
            <a:schemeClr val="tx1"/>
          </a:solidFill>
          <a:latin typeface="+mn-lt"/>
        </a:defRPr>
      </a:lvl6pPr>
      <a:lvl7pPr marL="2686050" indent="-228600" algn="l" rtl="0" fontAlgn="base">
        <a:lnSpc>
          <a:spcPct val="90000"/>
        </a:lnSpc>
        <a:spcBef>
          <a:spcPct val="20000"/>
        </a:spcBef>
        <a:spcAft>
          <a:spcPct val="0"/>
        </a:spcAft>
        <a:buChar char="»"/>
        <a:defRPr sz="2000">
          <a:solidFill>
            <a:schemeClr val="tx1"/>
          </a:solidFill>
          <a:latin typeface="+mn-lt"/>
        </a:defRPr>
      </a:lvl7pPr>
      <a:lvl8pPr marL="3143250" indent="-228600" algn="l" rtl="0" fontAlgn="base">
        <a:lnSpc>
          <a:spcPct val="90000"/>
        </a:lnSpc>
        <a:spcBef>
          <a:spcPct val="20000"/>
        </a:spcBef>
        <a:spcAft>
          <a:spcPct val="0"/>
        </a:spcAft>
        <a:buChar char="»"/>
        <a:defRPr sz="2000">
          <a:solidFill>
            <a:schemeClr val="tx1"/>
          </a:solidFill>
          <a:latin typeface="+mn-lt"/>
        </a:defRPr>
      </a:lvl8pPr>
      <a:lvl9pPr marL="3600450" indent="-228600" algn="l" rtl="0" fontAlgn="base">
        <a:lnSpc>
          <a:spcPct val="90000"/>
        </a:lnSpc>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smtClean="0"/>
              <a:t>Cliquez et modifiez le titre</a:t>
            </a:r>
          </a:p>
        </p:txBody>
      </p:sp>
      <p:sp>
        <p:nvSpPr>
          <p:cNvPr id="3993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7" name="Footer Placeholder 4"/>
          <p:cNvSpPr>
            <a:spLocks noGrp="1"/>
          </p:cNvSpPr>
          <p:nvPr>
            <p:ph type="ftr" sz="quarter" idx="3"/>
          </p:nvPr>
        </p:nvSpPr>
        <p:spPr>
          <a:xfrm>
            <a:off x="755576" y="6237312"/>
            <a:ext cx="8280920" cy="457200"/>
          </a:xfrm>
          <a:prstGeom prst="rect">
            <a:avLst/>
          </a:prstGeom>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8" name="Rectangle 7"/>
          <p:cNvSpPr/>
          <p:nvPr userDrawn="1"/>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dk2" tx1="lt1" bg2="dk1" tx2="lt2" accent1="accent1" accent2="accent2" accent3="accent3" accent4="accent4" accent5="accent5" accent6="accent6" hlink="hlink" folHlink="folHlink"/>
  <p:sldLayoutIdLst>
    <p:sldLayoutId id="2147483819" r:id="rId1"/>
    <p:sldLayoutId id="2147483856" r:id="rId2"/>
    <p:sldLayoutId id="2147483857" r:id="rId3"/>
  </p:sldLayoutIdLst>
  <p:transition spd="slow">
    <p:wedge/>
  </p:transition>
  <p:txStyles>
    <p:titleStyle>
      <a:lvl1pPr algn="l"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Font typeface="Arial" charset="0"/>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1026"/>
          <p:cNvPicPr>
            <a:picLocks noChangeAspect="1" noChangeArrowheads="1"/>
          </p:cNvPicPr>
          <p:nvPr/>
        </p:nvPicPr>
        <p:blipFill>
          <a:blip r:embed="rId5" cstate="print"/>
          <a:srcRect/>
          <a:stretch>
            <a:fillRect/>
          </a:stretch>
        </p:blipFill>
        <p:spPr bwMode="auto">
          <a:xfrm>
            <a:off x="0" y="0"/>
            <a:ext cx="9145588" cy="6859588"/>
          </a:xfrm>
          <a:prstGeom prst="rect">
            <a:avLst/>
          </a:prstGeom>
          <a:noFill/>
        </p:spPr>
      </p:pic>
      <p:sp>
        <p:nvSpPr>
          <p:cNvPr id="3075" name="Rectangle 1027"/>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altLang="ja-JP" smtClean="0"/>
              <a:t>Cliquez et modifiez le titre</a:t>
            </a:r>
          </a:p>
        </p:txBody>
      </p:sp>
      <p:sp>
        <p:nvSpPr>
          <p:cNvPr id="3076" name="Rectangle 1028"/>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ltLang="ja-JP" smtClean="0"/>
              <a:t>Cliquez pour modifier les styles du texte du masque</a:t>
            </a:r>
          </a:p>
          <a:p>
            <a:pPr lvl="1"/>
            <a:r>
              <a:rPr lang="fr-FR" altLang="ja-JP" smtClean="0"/>
              <a:t>Deuxième niveau</a:t>
            </a:r>
          </a:p>
          <a:p>
            <a:pPr lvl="2"/>
            <a:r>
              <a:rPr lang="fr-FR" altLang="ja-JP" smtClean="0"/>
              <a:t>Troisième niveau</a:t>
            </a:r>
          </a:p>
          <a:p>
            <a:pPr lvl="3"/>
            <a:r>
              <a:rPr lang="fr-FR" altLang="ja-JP" smtClean="0"/>
              <a:t>Quatrième niveau</a:t>
            </a:r>
          </a:p>
          <a:p>
            <a:pPr lvl="4"/>
            <a:r>
              <a:rPr lang="fr-FR" altLang="ja-JP" smtClean="0"/>
              <a:t>Cinquième niveau</a:t>
            </a:r>
          </a:p>
        </p:txBody>
      </p:sp>
      <p:sp>
        <p:nvSpPr>
          <p:cNvPr id="3077" name="Rectangle 1029"/>
          <p:cNvSpPr>
            <a:spLocks noGrp="1" noChangeArrowheads="1"/>
          </p:cNvSpPr>
          <p:nvPr>
            <p:ph type="dt" sz="half" idx="2"/>
          </p:nvPr>
        </p:nvSpPr>
        <p:spPr bwMode="auto">
          <a:xfrm>
            <a:off x="685800" y="6149975"/>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ea typeface="+mn-ea"/>
              </a:defRPr>
            </a:lvl1pPr>
          </a:lstStyle>
          <a:p>
            <a:pPr fontAlgn="base">
              <a:spcBef>
                <a:spcPct val="0"/>
              </a:spcBef>
              <a:spcAft>
                <a:spcPct val="0"/>
              </a:spcAft>
            </a:pPr>
            <a:endParaRPr lang="fr-FR" altLang="ja-JP" smtClean="0">
              <a:solidFill>
                <a:srgbClr val="212164"/>
              </a:solidFill>
            </a:endParaRPr>
          </a:p>
        </p:txBody>
      </p:sp>
      <p:sp>
        <p:nvSpPr>
          <p:cNvPr id="3078" name="Rectangle 1030"/>
          <p:cNvSpPr>
            <a:spLocks noGrp="1" noChangeArrowheads="1"/>
          </p:cNvSpPr>
          <p:nvPr>
            <p:ph type="ftr" sz="quarter" idx="3"/>
          </p:nvPr>
        </p:nvSpPr>
        <p:spPr bwMode="auto">
          <a:xfrm>
            <a:off x="3124200" y="6149975"/>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ea typeface="+mn-ea"/>
              </a:defRPr>
            </a:lvl1pPr>
          </a:lstStyle>
          <a:p>
            <a:pPr fontAlgn="base">
              <a:spcBef>
                <a:spcPct val="0"/>
              </a:spcBef>
              <a:spcAft>
                <a:spcPct val="0"/>
              </a:spcAft>
            </a:pPr>
            <a:endParaRPr lang="fr-FR" altLang="ja-JP" smtClean="0">
              <a:solidFill>
                <a:srgbClr val="212164"/>
              </a:solidFill>
            </a:endParaRPr>
          </a:p>
        </p:txBody>
      </p:sp>
      <p:sp>
        <p:nvSpPr>
          <p:cNvPr id="3079" name="Rectangle 1031"/>
          <p:cNvSpPr>
            <a:spLocks noGrp="1" noChangeArrowheads="1"/>
          </p:cNvSpPr>
          <p:nvPr>
            <p:ph type="sldNum" sz="quarter" idx="4"/>
          </p:nvPr>
        </p:nvSpPr>
        <p:spPr bwMode="auto">
          <a:xfrm>
            <a:off x="6553200" y="6149975"/>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ea typeface="+mn-ea"/>
              </a:defRPr>
            </a:lvl1pPr>
          </a:lstStyle>
          <a:p>
            <a:pPr fontAlgn="base">
              <a:spcBef>
                <a:spcPct val="0"/>
              </a:spcBef>
              <a:spcAft>
                <a:spcPct val="0"/>
              </a:spcAft>
            </a:pPr>
            <a:fld id="{02192F39-F30A-4623-A615-E3838BC8674D}" type="slidenum">
              <a:rPr lang="fr-FR" altLang="ja-JP" smtClean="0">
                <a:solidFill>
                  <a:srgbClr val="212164"/>
                </a:solidFill>
              </a:rPr>
              <a:pPr fontAlgn="base">
                <a:spcBef>
                  <a:spcPct val="0"/>
                </a:spcBef>
                <a:spcAft>
                  <a:spcPct val="0"/>
                </a:spcAft>
              </a:pPr>
              <a:t>‹#›</a:t>
            </a:fld>
            <a:endParaRPr lang="fr-FR" altLang="ja-JP" smtClean="0">
              <a:solidFill>
                <a:srgbClr val="212164"/>
              </a:solidFill>
            </a:endParaRPr>
          </a:p>
        </p:txBody>
      </p:sp>
      <p:pic>
        <p:nvPicPr>
          <p:cNvPr id="3080" name="Picture 1032"/>
          <p:cNvPicPr>
            <a:picLocks noChangeAspect="1" noChangeArrowheads="1"/>
          </p:cNvPicPr>
          <p:nvPr/>
        </p:nvPicPr>
        <p:blipFill>
          <a:blip r:embed="rId6" cstate="print"/>
          <a:srcRect/>
          <a:stretch>
            <a:fillRect/>
          </a:stretch>
        </p:blipFill>
        <p:spPr bwMode="auto">
          <a:xfrm>
            <a:off x="1143000" y="1704975"/>
            <a:ext cx="6697663" cy="123825"/>
          </a:xfrm>
          <a:prstGeom prst="rect">
            <a:avLst/>
          </a:prstGeom>
          <a:noFill/>
        </p:spPr>
      </p:pic>
    </p:spTree>
  </p:cSld>
  <p:clrMap bg1="lt1" tx1="dk1" bg2="lt2" tx2="dk2" accent1="accent1" accent2="accent2" accent3="accent3" accent4="accent4" accent5="accent5" accent6="accent6" hlink="hlink" folHlink="folHlink"/>
  <p:sldLayoutIdLst>
    <p:sldLayoutId id="2147483821" r:id="rId1"/>
    <p:sldLayoutId id="2147483854" r:id="rId2"/>
    <p:sldLayoutId id="2147483855" r:id="rId3"/>
  </p:sldLayoutIdLst>
  <p:transition spd="slow">
    <p:wedge/>
  </p:transition>
  <p:txStyles>
    <p:titleStyle>
      <a:lvl1pPr algn="ctr" rtl="0" fontAlgn="base">
        <a:spcBef>
          <a:spcPct val="0"/>
        </a:spcBef>
        <a:spcAft>
          <a:spcPct val="0"/>
        </a:spcAft>
        <a:defRPr kumimoji="1" sz="4400" b="1">
          <a:solidFill>
            <a:schemeClr val="tx1"/>
          </a:solidFill>
          <a:latin typeface="+mj-lt"/>
          <a:ea typeface="+mj-ea"/>
          <a:cs typeface="+mj-cs"/>
        </a:defRPr>
      </a:lvl1pPr>
      <a:lvl2pPr algn="ctr" rtl="0" fontAlgn="base">
        <a:spcBef>
          <a:spcPct val="0"/>
        </a:spcBef>
        <a:spcAft>
          <a:spcPct val="0"/>
        </a:spcAft>
        <a:defRPr kumimoji="1" sz="4400" b="1">
          <a:solidFill>
            <a:schemeClr val="tx1"/>
          </a:solidFill>
          <a:latin typeface="Arial" charset="0"/>
          <a:ea typeface="Osaka" charset="-128"/>
        </a:defRPr>
      </a:lvl2pPr>
      <a:lvl3pPr algn="ctr" rtl="0" fontAlgn="base">
        <a:spcBef>
          <a:spcPct val="0"/>
        </a:spcBef>
        <a:spcAft>
          <a:spcPct val="0"/>
        </a:spcAft>
        <a:defRPr kumimoji="1" sz="4400" b="1">
          <a:solidFill>
            <a:schemeClr val="tx1"/>
          </a:solidFill>
          <a:latin typeface="Arial" charset="0"/>
          <a:ea typeface="Osaka" charset="-128"/>
        </a:defRPr>
      </a:lvl3pPr>
      <a:lvl4pPr algn="ctr" rtl="0" fontAlgn="base">
        <a:spcBef>
          <a:spcPct val="0"/>
        </a:spcBef>
        <a:spcAft>
          <a:spcPct val="0"/>
        </a:spcAft>
        <a:defRPr kumimoji="1" sz="4400" b="1">
          <a:solidFill>
            <a:schemeClr val="tx1"/>
          </a:solidFill>
          <a:latin typeface="Arial" charset="0"/>
          <a:ea typeface="Osaka" charset="-128"/>
        </a:defRPr>
      </a:lvl4pPr>
      <a:lvl5pPr algn="ctr" rtl="0" fontAlgn="base">
        <a:spcBef>
          <a:spcPct val="0"/>
        </a:spcBef>
        <a:spcAft>
          <a:spcPct val="0"/>
        </a:spcAft>
        <a:defRPr kumimoji="1" sz="4400" b="1">
          <a:solidFill>
            <a:schemeClr val="tx1"/>
          </a:solidFill>
          <a:latin typeface="Arial" charset="0"/>
          <a:ea typeface="Osaka" charset="-128"/>
        </a:defRPr>
      </a:lvl5pPr>
      <a:lvl6pPr marL="457200" algn="ctr" rtl="0" fontAlgn="base">
        <a:spcBef>
          <a:spcPct val="0"/>
        </a:spcBef>
        <a:spcAft>
          <a:spcPct val="0"/>
        </a:spcAft>
        <a:defRPr kumimoji="1" sz="4400" b="1">
          <a:solidFill>
            <a:schemeClr val="tx1"/>
          </a:solidFill>
          <a:latin typeface="Arial" charset="0"/>
          <a:ea typeface="Osaka" charset="-128"/>
        </a:defRPr>
      </a:lvl6pPr>
      <a:lvl7pPr marL="914400" algn="ctr" rtl="0" fontAlgn="base">
        <a:spcBef>
          <a:spcPct val="0"/>
        </a:spcBef>
        <a:spcAft>
          <a:spcPct val="0"/>
        </a:spcAft>
        <a:defRPr kumimoji="1" sz="4400" b="1">
          <a:solidFill>
            <a:schemeClr val="tx1"/>
          </a:solidFill>
          <a:latin typeface="Arial" charset="0"/>
          <a:ea typeface="Osaka" charset="-128"/>
        </a:defRPr>
      </a:lvl7pPr>
      <a:lvl8pPr marL="1371600" algn="ctr" rtl="0" fontAlgn="base">
        <a:spcBef>
          <a:spcPct val="0"/>
        </a:spcBef>
        <a:spcAft>
          <a:spcPct val="0"/>
        </a:spcAft>
        <a:defRPr kumimoji="1" sz="4400" b="1">
          <a:solidFill>
            <a:schemeClr val="tx1"/>
          </a:solidFill>
          <a:latin typeface="Arial" charset="0"/>
          <a:ea typeface="Osaka" charset="-128"/>
        </a:defRPr>
      </a:lvl8pPr>
      <a:lvl9pPr marL="1828800" algn="ctr" rtl="0" fontAlgn="base">
        <a:spcBef>
          <a:spcPct val="0"/>
        </a:spcBef>
        <a:spcAft>
          <a:spcPct val="0"/>
        </a:spcAft>
        <a:defRPr kumimoji="1" sz="4400" b="1">
          <a:solidFill>
            <a:schemeClr val="tx1"/>
          </a:solidFill>
          <a:latin typeface="Arial" charset="0"/>
          <a:ea typeface="Osaka"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2920EE-407C-4871-A98D-9312981232E8}" type="datetimeFigureOut">
              <a:rPr lang="fr-FR" smtClean="0">
                <a:solidFill>
                  <a:prstClr val="black">
                    <a:tint val="75000"/>
                  </a:prstClr>
                </a:solidFill>
              </a:rPr>
              <a:pPr/>
              <a:t>05/11/2013</a:t>
            </a:fld>
            <a:endParaRPr lang="fr-F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9583F1-DC05-4188-B3C8-A4950C2B8509}" type="slidenum">
              <a:rPr lang="fr-FR" smtClean="0">
                <a:solidFill>
                  <a:prstClr val="black">
                    <a:tint val="75000"/>
                  </a:prstClr>
                </a:solidFill>
              </a:rPr>
              <a:pPr/>
              <a:t>‹#›</a:t>
            </a:fld>
            <a:endParaRPr lang="fr-F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23" r:id="rId1"/>
  </p:sldLayoutIdLst>
  <p:transition spd="slow">
    <p:wedg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2920EE-407C-4871-A98D-9312981232E8}" type="datetimeFigureOut">
              <a:rPr lang="fr-FR" smtClean="0">
                <a:solidFill>
                  <a:prstClr val="black">
                    <a:tint val="75000"/>
                  </a:prstClr>
                </a:solidFill>
              </a:rPr>
              <a:pPr/>
              <a:t>05/11/2013</a:t>
            </a:fld>
            <a:endParaRPr lang="fr-F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9583F1-DC05-4188-B3C8-A4950C2B8509}" type="slidenum">
              <a:rPr lang="fr-FR" smtClean="0">
                <a:solidFill>
                  <a:prstClr val="black">
                    <a:tint val="75000"/>
                  </a:prstClr>
                </a:solidFill>
              </a:rPr>
              <a:pPr/>
              <a:t>‹#›</a:t>
            </a:fld>
            <a:endParaRPr lang="fr-F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27" r:id="rId1"/>
  </p:sldLayoutIdLst>
  <p:transition spd="slow">
    <p:wedg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074" name="Rectangle 1026"/>
          <p:cNvSpPr>
            <a:spLocks noGrp="1" noChangeArrowheads="1"/>
          </p:cNvSpPr>
          <p:nvPr>
            <p:ph type="title"/>
          </p:nvPr>
        </p:nvSpPr>
        <p:spPr bwMode="auto">
          <a:xfrm>
            <a:off x="1752600" y="1219200"/>
            <a:ext cx="7162800" cy="1143000"/>
          </a:xfrm>
          <a:prstGeom prst="rect">
            <a:avLst/>
          </a:prstGeom>
          <a:noFill/>
          <a:ln>
            <a:noFill/>
          </a:ln>
          <a:effectLst>
            <a:outerShdw blurRad="38100" dist="12700" dir="2700000" algn="ctr" rotWithShape="0">
              <a:srgbClr val="FFFFFF">
                <a:alpha val="99962"/>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3075" name="Rectangle 1027"/>
          <p:cNvSpPr>
            <a:spLocks noGrp="1" noChangeArrowheads="1"/>
          </p:cNvSpPr>
          <p:nvPr>
            <p:ph type="body" idx="1"/>
          </p:nvPr>
        </p:nvSpPr>
        <p:spPr bwMode="auto">
          <a:xfrm>
            <a:off x="1752600" y="2438400"/>
            <a:ext cx="7162800" cy="3429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76" name="Rectangle 1028"/>
          <p:cNvSpPr>
            <a:spLocks noGrp="1" noChangeArrowheads="1"/>
          </p:cNvSpPr>
          <p:nvPr>
            <p:ph type="dt" sz="half" idx="2"/>
          </p:nvPr>
        </p:nvSpPr>
        <p:spPr bwMode="auto">
          <a:xfrm>
            <a:off x="1524000" y="5943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0" fontAlgn="base" hangingPunct="0">
              <a:spcBef>
                <a:spcPct val="0"/>
              </a:spcBef>
              <a:spcAft>
                <a:spcPct val="0"/>
              </a:spcAft>
            </a:pPr>
            <a:endParaRPr lang="fr-FR">
              <a:solidFill>
                <a:srgbClr val="000000"/>
              </a:solidFill>
            </a:endParaRPr>
          </a:p>
        </p:txBody>
      </p:sp>
      <p:sp>
        <p:nvSpPr>
          <p:cNvPr id="3077" name="Rectangle 1029"/>
          <p:cNvSpPr>
            <a:spLocks noGrp="1" noChangeArrowheads="1"/>
          </p:cNvSpPr>
          <p:nvPr>
            <p:ph type="ftr" sz="quarter" idx="3"/>
          </p:nvPr>
        </p:nvSpPr>
        <p:spPr bwMode="auto">
          <a:xfrm>
            <a:off x="3733800" y="59436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0" fontAlgn="base" hangingPunct="0">
              <a:spcBef>
                <a:spcPct val="0"/>
              </a:spcBef>
              <a:spcAft>
                <a:spcPct val="0"/>
              </a:spcAft>
            </a:pPr>
            <a:endParaRPr lang="fr-FR">
              <a:solidFill>
                <a:srgbClr val="000000"/>
              </a:solidFill>
            </a:endParaRPr>
          </a:p>
        </p:txBody>
      </p:sp>
      <p:sp>
        <p:nvSpPr>
          <p:cNvPr id="3078" name="Rectangle 1030"/>
          <p:cNvSpPr>
            <a:spLocks noGrp="1" noChangeArrowheads="1"/>
          </p:cNvSpPr>
          <p:nvPr>
            <p:ph type="sldNum" sz="quarter" idx="4"/>
          </p:nvPr>
        </p:nvSpPr>
        <p:spPr bwMode="auto">
          <a:xfrm>
            <a:off x="7010400" y="5943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ea typeface="+mn-ea"/>
                <a:cs typeface="+mn-cs"/>
              </a:defRPr>
            </a:lvl1pPr>
          </a:lstStyle>
          <a:p>
            <a:pPr eaLnBrk="0" fontAlgn="base" hangingPunct="0">
              <a:spcBef>
                <a:spcPct val="0"/>
              </a:spcBef>
              <a:spcAft>
                <a:spcPct val="0"/>
              </a:spcAft>
            </a:pPr>
            <a:fld id="{27C6A8E7-B9B7-E14F-B9FA-3D458124E52F}" type="slidenum">
              <a:rPr lang="fr-FR">
                <a:solidFill>
                  <a:srgbClr val="000000"/>
                </a:solidFill>
              </a:rPr>
              <a:pPr eaLnBrk="0" fontAlgn="base" hangingPunct="0">
                <a:spcBef>
                  <a:spcPct val="0"/>
                </a:spcBef>
                <a:spcAft>
                  <a:spcPct val="0"/>
                </a:spcAft>
              </a:pPr>
              <a:t>‹#›</a:t>
            </a:fld>
            <a:endParaRPr lang="fr-FR">
              <a:solidFill>
                <a:srgbClr val="000000"/>
              </a:solidFill>
            </a:endParaRPr>
          </a:p>
        </p:txBody>
      </p:sp>
    </p:spTree>
  </p:cSld>
  <p:clrMap bg1="lt1" tx1="dk1" bg2="lt2" tx2="dk2" accent1="accent1" accent2="accent2" accent3="accent3" accent4="accent4" accent5="accent5" accent6="accent6" hlink="hlink" folHlink="folHlink"/>
  <p:sldLayoutIdLst>
    <p:sldLayoutId id="2147483829" r:id="rId1"/>
  </p:sldLayoutIdLst>
  <p:transition spd="slow">
    <p:wedge/>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rebuchet MS" charset="0"/>
          <a:ea typeface="Osaka" charset="0"/>
          <a:cs typeface="Osaka" charset="0"/>
        </a:defRPr>
      </a:lvl2pPr>
      <a:lvl3pPr algn="ctr" rtl="0" fontAlgn="base">
        <a:spcBef>
          <a:spcPct val="0"/>
        </a:spcBef>
        <a:spcAft>
          <a:spcPct val="0"/>
        </a:spcAft>
        <a:defRPr sz="4400">
          <a:solidFill>
            <a:schemeClr val="tx2"/>
          </a:solidFill>
          <a:latin typeface="Trebuchet MS" charset="0"/>
          <a:ea typeface="Osaka" charset="0"/>
          <a:cs typeface="Osaka" charset="0"/>
        </a:defRPr>
      </a:lvl3pPr>
      <a:lvl4pPr algn="ctr" rtl="0" fontAlgn="base">
        <a:spcBef>
          <a:spcPct val="0"/>
        </a:spcBef>
        <a:spcAft>
          <a:spcPct val="0"/>
        </a:spcAft>
        <a:defRPr sz="4400">
          <a:solidFill>
            <a:schemeClr val="tx2"/>
          </a:solidFill>
          <a:latin typeface="Trebuchet MS" charset="0"/>
          <a:ea typeface="Osaka" charset="0"/>
          <a:cs typeface="Osaka" charset="0"/>
        </a:defRPr>
      </a:lvl4pPr>
      <a:lvl5pPr algn="ctr" rtl="0" fontAlgn="base">
        <a:spcBef>
          <a:spcPct val="0"/>
        </a:spcBef>
        <a:spcAft>
          <a:spcPct val="0"/>
        </a:spcAft>
        <a:defRPr sz="4400">
          <a:solidFill>
            <a:schemeClr val="tx2"/>
          </a:solidFill>
          <a:latin typeface="Trebuchet MS" charset="0"/>
          <a:ea typeface="Osaka" charset="0"/>
          <a:cs typeface="Osaka" charset="0"/>
        </a:defRPr>
      </a:lvl5pPr>
      <a:lvl6pPr marL="457200" algn="ctr" rtl="0" fontAlgn="base">
        <a:spcBef>
          <a:spcPct val="0"/>
        </a:spcBef>
        <a:spcAft>
          <a:spcPct val="0"/>
        </a:spcAft>
        <a:defRPr sz="4400">
          <a:solidFill>
            <a:schemeClr val="tx2"/>
          </a:solidFill>
          <a:latin typeface="Trebuchet MS" charset="0"/>
          <a:ea typeface="Osaka" charset="0"/>
          <a:cs typeface="Osaka" charset="0"/>
        </a:defRPr>
      </a:lvl6pPr>
      <a:lvl7pPr marL="914400" algn="ctr" rtl="0" fontAlgn="base">
        <a:spcBef>
          <a:spcPct val="0"/>
        </a:spcBef>
        <a:spcAft>
          <a:spcPct val="0"/>
        </a:spcAft>
        <a:defRPr sz="4400">
          <a:solidFill>
            <a:schemeClr val="tx2"/>
          </a:solidFill>
          <a:latin typeface="Trebuchet MS" charset="0"/>
          <a:ea typeface="Osaka" charset="0"/>
          <a:cs typeface="Osaka" charset="0"/>
        </a:defRPr>
      </a:lvl7pPr>
      <a:lvl8pPr marL="1371600" algn="ctr" rtl="0" fontAlgn="base">
        <a:spcBef>
          <a:spcPct val="0"/>
        </a:spcBef>
        <a:spcAft>
          <a:spcPct val="0"/>
        </a:spcAft>
        <a:defRPr sz="4400">
          <a:solidFill>
            <a:schemeClr val="tx2"/>
          </a:solidFill>
          <a:latin typeface="Trebuchet MS" charset="0"/>
          <a:ea typeface="Osaka" charset="0"/>
          <a:cs typeface="Osaka" charset="0"/>
        </a:defRPr>
      </a:lvl8pPr>
      <a:lvl9pPr marL="1828800" algn="ctr" rtl="0" fontAlgn="base">
        <a:spcBef>
          <a:spcPct val="0"/>
        </a:spcBef>
        <a:spcAft>
          <a:spcPct val="0"/>
        </a:spcAft>
        <a:defRPr sz="4400">
          <a:solidFill>
            <a:schemeClr val="tx2"/>
          </a:solidFill>
          <a:latin typeface="Trebuchet MS" charset="0"/>
          <a:ea typeface="Osaka" charset="0"/>
          <a:cs typeface="Osaka" charset="0"/>
        </a:defRPr>
      </a:lvl9pPr>
    </p:titleStyle>
    <p:bodyStyle>
      <a:lvl1pPr marL="342900" indent="-342900" algn="l" rtl="0" fontAlgn="base">
        <a:spcBef>
          <a:spcPct val="20000"/>
        </a:spcBef>
        <a:spcAft>
          <a:spcPct val="0"/>
        </a:spcAft>
        <a:buFont typeface="Times"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Times" charset="0"/>
        <a:buChar char="•"/>
        <a:defRPr sz="2800">
          <a:solidFill>
            <a:schemeClr val="tx1"/>
          </a:solidFill>
          <a:latin typeface="+mn-lt"/>
          <a:ea typeface="+mn-ea"/>
          <a:cs typeface="+mn-cs"/>
        </a:defRPr>
      </a:lvl2pPr>
      <a:lvl3pPr marL="1143000" indent="-228600" algn="l" rtl="0" fontAlgn="base">
        <a:spcBef>
          <a:spcPct val="20000"/>
        </a:spcBef>
        <a:spcAft>
          <a:spcPct val="0"/>
        </a:spcAft>
        <a:buFont typeface="Times" charset="0"/>
        <a:buChar char="•"/>
        <a:defRPr sz="2400">
          <a:solidFill>
            <a:schemeClr val="tx1"/>
          </a:solidFill>
          <a:latin typeface="+mn-lt"/>
          <a:ea typeface="+mn-ea"/>
          <a:cs typeface="+mn-cs"/>
        </a:defRPr>
      </a:lvl3pPr>
      <a:lvl4pPr marL="1600200" indent="-228600" algn="l" rtl="0" fontAlgn="base">
        <a:spcBef>
          <a:spcPct val="20000"/>
        </a:spcBef>
        <a:spcAft>
          <a:spcPct val="0"/>
        </a:spcAft>
        <a:buFont typeface="Times" charset="0"/>
        <a:buChar char="•"/>
        <a:defRPr sz="2000">
          <a:solidFill>
            <a:schemeClr val="tx1"/>
          </a:solidFill>
          <a:latin typeface="+mn-lt"/>
          <a:ea typeface="+mn-ea"/>
          <a:cs typeface="+mn-cs"/>
        </a:defRPr>
      </a:lvl4pPr>
      <a:lvl5pPr marL="2057400" indent="-228600" algn="l" rtl="0" fontAlgn="base">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7CB97365-EBCA-4027-87D5-99FC1D4DF0BB}" type="datetimeFigureOut">
              <a:rPr lang="en-US" smtClean="0"/>
              <a:pPr/>
              <a:t>11/5/2013</a:t>
            </a:fld>
            <a:endParaRPr lang="en-US">
              <a:solidFill>
                <a:schemeClr val="tx1">
                  <a:shade val="50000"/>
                </a:scheme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r>
              <a:rPr lang="fr-FR" smtClean="0"/>
              <a:t>Intégrer la résilience dans la prospective territoriale : perception à travers la gestion des risques</a:t>
            </a:r>
            <a:endParaRPr lang="fr-FR"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773A0A98-C74B-4A8E-8C94-34FEA95E1F93}" type="slidenum">
              <a:rPr lang="fr-FR" smtClean="0"/>
              <a:pPr/>
              <a:t>‹#›</a:t>
            </a:fld>
            <a:endParaRPr lang="fr-FR"/>
          </a:p>
        </p:txBody>
      </p:sp>
      <p:sp>
        <p:nvSpPr>
          <p:cNvPr id="7" name="Rectangle 6"/>
          <p:cNvSpPr/>
          <p:nvPr userDrawn="1"/>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dk1" tx1="lt1" bg2="dk2"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ransition spd="slow">
    <p:wedge/>
  </p:transition>
  <p:hf hd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57.png"/><Relationship Id="rId11" Type="http://schemas.openxmlformats.org/officeDocument/2006/relationships/image" Target="../media/image62.jpeg"/><Relationship Id="rId5" Type="http://schemas.openxmlformats.org/officeDocument/2006/relationships/image" Target="../media/image56.png"/><Relationship Id="rId10" Type="http://schemas.openxmlformats.org/officeDocument/2006/relationships/image" Target="../media/image61.jpeg"/><Relationship Id="rId4" Type="http://schemas.openxmlformats.org/officeDocument/2006/relationships/image" Target="../media/image55.png"/><Relationship Id="rId9"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png"/><Relationship Id="rId1" Type="http://schemas.openxmlformats.org/officeDocument/2006/relationships/slideLayout" Target="../slideLayouts/slideLayout24.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citego.info/?Les-inondations-dans-le-Var-Franc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95400" y="764704"/>
            <a:ext cx="7162800" cy="1826096"/>
          </a:xfrm>
        </p:spPr>
        <p:txBody>
          <a:bodyPr/>
          <a:lstStyle/>
          <a:p>
            <a:r>
              <a:rPr kumimoji="0" lang="fr-FR" sz="5400" dirty="0">
                <a:latin typeface="Mistral" charset="0"/>
              </a:rPr>
              <a:t>Le cri des sinistrés</a:t>
            </a:r>
            <a:br>
              <a:rPr kumimoji="0" lang="fr-FR" sz="5400" dirty="0">
                <a:latin typeface="Mistral" charset="0"/>
              </a:rPr>
            </a:br>
            <a:r>
              <a:rPr kumimoji="0" lang="fr-FR" sz="5400" dirty="0">
                <a:latin typeface="Mistral" charset="0"/>
              </a:rPr>
              <a:t>de la Basse Vallée de l’Argens</a:t>
            </a:r>
          </a:p>
        </p:txBody>
      </p:sp>
      <p:sp>
        <p:nvSpPr>
          <p:cNvPr id="2051" name="Rectangle 3"/>
          <p:cNvSpPr>
            <a:spLocks noGrp="1" noChangeArrowheads="1"/>
          </p:cNvSpPr>
          <p:nvPr>
            <p:ph type="subTitle" idx="1"/>
          </p:nvPr>
        </p:nvSpPr>
        <p:spPr>
          <a:xfrm>
            <a:off x="1524000" y="3581400"/>
            <a:ext cx="7086600" cy="1600200"/>
          </a:xfrm>
        </p:spPr>
        <p:txBody>
          <a:bodyPr/>
          <a:lstStyle/>
          <a:p>
            <a:r>
              <a:rPr kumimoji="0" lang="fr-FR" dirty="0">
                <a:effectLst>
                  <a:outerShdw blurRad="38100" dist="38100" dir="2700000" algn="tl">
                    <a:srgbClr val="000000">
                      <a:alpha val="43137"/>
                    </a:srgbClr>
                  </a:outerShdw>
                </a:effectLst>
                <a:latin typeface="Verdana" pitchFamily="34" charset="0"/>
                <a:ea typeface="Verdana" pitchFamily="34" charset="0"/>
                <a:cs typeface="Verdana" pitchFamily="34" charset="0"/>
              </a:rPr>
              <a:t>Inondations de 2010 et 2011</a:t>
            </a:r>
          </a:p>
          <a:p>
            <a:r>
              <a:rPr kumimoji="0" lang="fr-FR" b="1" i="1" dirty="0">
                <a:effectLst>
                  <a:outerShdw blurRad="38100" dist="38100" dir="2700000" algn="tl">
                    <a:srgbClr val="000000"/>
                  </a:outerShdw>
                </a:effectLst>
                <a:latin typeface="Verdana" pitchFamily="34" charset="0"/>
                <a:ea typeface="Verdana" pitchFamily="34" charset="0"/>
                <a:cs typeface="Verdana" pitchFamily="34" charset="0"/>
              </a:rPr>
              <a:t>Une résilience </a:t>
            </a:r>
            <a:r>
              <a:rPr kumimoji="0" lang="fr-FR" b="1" i="1" dirty="0" smtClean="0">
                <a:effectLst>
                  <a:outerShdw blurRad="38100" dist="38100" dir="2700000" algn="tl">
                    <a:srgbClr val="000000"/>
                  </a:outerShdw>
                </a:effectLst>
                <a:latin typeface="Verdana" pitchFamily="34" charset="0"/>
                <a:ea typeface="Verdana" pitchFamily="34" charset="0"/>
                <a:cs typeface="Verdana" pitchFamily="34" charset="0"/>
              </a:rPr>
              <a:t>introuvable</a:t>
            </a:r>
            <a:endParaRPr kumimoji="0" lang="fr-FR" dirty="0">
              <a:latin typeface="Verdana" pitchFamily="34" charset="0"/>
              <a:ea typeface="Verdana" pitchFamily="34" charset="0"/>
              <a:cs typeface="Verdana" pitchFamily="34" charset="0"/>
            </a:endParaRPr>
          </a:p>
        </p:txBody>
      </p:sp>
      <p:sp>
        <p:nvSpPr>
          <p:cNvPr id="2052" name="Rectangle 4"/>
          <p:cNvSpPr>
            <a:spLocks noChangeArrowheads="1"/>
          </p:cNvSpPr>
          <p:nvPr/>
        </p:nvSpPr>
        <p:spPr bwMode="auto">
          <a:xfrm>
            <a:off x="5181600" y="5346700"/>
            <a:ext cx="184150"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fr-FR" sz="2400" smtClean="0">
              <a:solidFill>
                <a:srgbClr val="212164"/>
              </a:solidFill>
              <a:ea typeface="ＭＳ Ｐゴシック" charset="-128"/>
            </a:endParaRPr>
          </a:p>
        </p:txBody>
      </p:sp>
      <p:sp>
        <p:nvSpPr>
          <p:cNvPr id="2054" name="Rectangle 6"/>
          <p:cNvSpPr>
            <a:spLocks noChangeArrowheads="1"/>
          </p:cNvSpPr>
          <p:nvPr/>
        </p:nvSpPr>
        <p:spPr bwMode="auto">
          <a:xfrm>
            <a:off x="4267200" y="5638800"/>
            <a:ext cx="1219200" cy="457200"/>
          </a:xfrm>
          <a:prstGeom prst="rect">
            <a:avLst/>
          </a:prstGeom>
          <a:noFill/>
          <a:ln w="9525">
            <a:noFill/>
            <a:miter lim="800000"/>
            <a:headEnd/>
            <a:tailEnd/>
          </a:ln>
        </p:spPr>
        <p:txBody>
          <a:bodyPr>
            <a:spAutoFit/>
          </a:bodyPr>
          <a:lstStyle/>
          <a:p>
            <a:pPr eaLnBrk="0" fontAlgn="base" hangingPunct="0">
              <a:spcBef>
                <a:spcPct val="0"/>
              </a:spcBef>
              <a:spcAft>
                <a:spcPct val="0"/>
              </a:spcAft>
            </a:pPr>
            <a:endParaRPr lang="fr-FR" sz="2400" smtClean="0">
              <a:solidFill>
                <a:srgbClr val="212164"/>
              </a:solidFill>
              <a:ea typeface="ＭＳ Ｐゴシック" charset="-128"/>
            </a:endParaRPr>
          </a:p>
        </p:txBody>
      </p:sp>
      <p:pic>
        <p:nvPicPr>
          <p:cNvPr id="2056" name="Picture 8" descr="Logo VIVA 2"/>
          <p:cNvPicPr>
            <a:picLocks noChangeAspect="1" noChangeArrowheads="1"/>
          </p:cNvPicPr>
          <p:nvPr/>
        </p:nvPicPr>
        <p:blipFill>
          <a:blip r:embed="rId2" cstate="print"/>
          <a:stretch>
            <a:fillRect/>
          </a:stretch>
        </p:blipFill>
        <p:spPr bwMode="auto">
          <a:xfrm>
            <a:off x="4219239" y="5029200"/>
            <a:ext cx="1086522" cy="1125538"/>
          </a:xfrm>
          <a:prstGeom prst="rect">
            <a:avLst/>
          </a:prstGeom>
          <a:noFill/>
        </p:spPr>
      </p:pic>
      <p:sp>
        <p:nvSpPr>
          <p:cNvPr id="7" name="Slide Number Placeholder 3"/>
          <p:cNvSpPr>
            <a:spLocks noGrp="1"/>
          </p:cNvSpPr>
          <p:nvPr>
            <p:ph type="sldNum" sz="quarter" idx="4294967295"/>
          </p:nvPr>
        </p:nvSpPr>
        <p:spPr>
          <a:xfrm>
            <a:off x="146304" y="6210300"/>
            <a:ext cx="457200" cy="457200"/>
          </a:xfrm>
          <a:prstGeom prst="ellipse">
            <a:avLst/>
          </a:prstGeom>
        </p:spPr>
        <p:txBody>
          <a:bodyPr/>
          <a:lstStyle/>
          <a:p>
            <a:fld id="{773A0A98-C74B-4A8E-8C94-34FEA95E1F93}" type="slidenum">
              <a:rPr lang="fr-FR" smtClean="0"/>
              <a:pPr/>
              <a:t>1</a:t>
            </a:fld>
            <a:endParaRPr lang="fr-FR"/>
          </a:p>
        </p:txBody>
      </p:sp>
      <p:sp>
        <p:nvSpPr>
          <p:cNvPr id="8" name="Footer Placeholder 4"/>
          <p:cNvSpPr>
            <a:spLocks noGrp="1"/>
          </p:cNvSpPr>
          <p:nvPr>
            <p:ph type="ftr" sz="quarter" idx="4294967295"/>
          </p:nvPr>
        </p:nvSpPr>
        <p:spPr>
          <a:xfrm>
            <a:off x="1259632" y="6237312"/>
            <a:ext cx="7776864" cy="457200"/>
          </a:xfrm>
          <a:prstGeom prst="rect">
            <a:avLst/>
          </a:prstGeom>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9" name="Rectangle 8"/>
          <p:cNvSpPr/>
          <p:nvPr/>
        </p:nvSpPr>
        <p:spPr>
          <a:xfrm>
            <a:off x="1331640"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564" y="2348880"/>
            <a:ext cx="7772400" cy="1362075"/>
          </a:xfrm>
        </p:spPr>
        <p:txBody>
          <a:bodyPr anchor="ctr">
            <a:normAutofit/>
          </a:bodyPr>
          <a:lstStyle/>
          <a:p>
            <a:pPr algn="ctr"/>
            <a:r>
              <a:rPr lang="fr-CH" sz="8000" dirty="0" smtClean="0">
                <a:effectLst>
                  <a:outerShdw blurRad="38100" dist="38100" dir="2700000" algn="tl">
                    <a:srgbClr val="000000">
                      <a:alpha val="43137"/>
                    </a:srgbClr>
                  </a:outerShdw>
                </a:effectLst>
              </a:rPr>
              <a:t>POURQUOI ?</a:t>
            </a:r>
            <a:endParaRPr lang="fr-FR" sz="8000" dirty="0">
              <a:effectLst>
                <a:outerShdw blurRad="38100" dist="38100" dir="2700000" algn="tl">
                  <a:srgbClr val="000000">
                    <a:alpha val="43137"/>
                  </a:srgbClr>
                </a:outerShdw>
              </a:effectLst>
            </a:endParaRPr>
          </a:p>
        </p:txBody>
      </p:sp>
      <p:sp>
        <p:nvSpPr>
          <p:cNvPr id="5" name="Text Placeholder 4"/>
          <p:cNvSpPr>
            <a:spLocks noGrp="1"/>
          </p:cNvSpPr>
          <p:nvPr>
            <p:ph type="body" idx="1"/>
          </p:nvPr>
        </p:nvSpPr>
        <p:spPr>
          <a:xfrm>
            <a:off x="647564" y="404664"/>
            <a:ext cx="7772400" cy="1338262"/>
          </a:xfrm>
        </p:spPr>
        <p:txBody>
          <a:bodyPr anchor="ctr">
            <a:normAutofit/>
          </a:bodyPr>
          <a:lstStyle/>
          <a:p>
            <a:pPr algn="ctr"/>
            <a:r>
              <a:rPr lang="fr-CH" sz="3400" dirty="0" smtClean="0">
                <a:effectLst>
                  <a:outerShdw blurRad="38100" dist="38100" dir="2700000" algn="tl">
                    <a:srgbClr val="000000">
                      <a:alpha val="43137"/>
                    </a:srgbClr>
                  </a:outerShdw>
                </a:effectLst>
              </a:rPr>
              <a:t>Depuis 3 ans, VIVA se demande…</a:t>
            </a:r>
            <a:endParaRPr lang="fr-FR" sz="3400" dirty="0" smtClean="0">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p:txBody>
          <a:bodyPr/>
          <a:lstStyle/>
          <a:p>
            <a:fld id="{773A0A98-C74B-4A8E-8C94-34FEA95E1F93}" type="slidenum">
              <a:rPr lang="fr-FR" smtClean="0"/>
              <a:pPr/>
              <a:t>10</a:t>
            </a:fld>
            <a:endParaRPr lang="fr-FR"/>
          </a:p>
        </p:txBody>
      </p:sp>
      <p:sp>
        <p:nvSpPr>
          <p:cNvPr id="8" name="Footer Placeholder 4"/>
          <p:cNvSpPr>
            <a:spLocks noGrp="1"/>
          </p:cNvSpPr>
          <p:nvPr>
            <p:ph type="ftr" sz="quarter" idx="11"/>
          </p:nvPr>
        </p:nvSpPr>
        <p:spPr>
          <a:xfrm>
            <a:off x="755576" y="6237312"/>
            <a:ext cx="8280920" cy="457200"/>
          </a:xfrm>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9" name="Rectangle 8"/>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51520" y="188640"/>
            <a:ext cx="8712968" cy="1584176"/>
          </a:xfrm>
        </p:spPr>
        <p:txBody>
          <a:bodyPr anchor="ctr">
            <a:noAutofit/>
          </a:bodyPr>
          <a:lstStyle/>
          <a:p>
            <a:pPr algn="ctr">
              <a:spcBef>
                <a:spcPts val="1200"/>
              </a:spcBef>
            </a:pPr>
            <a:r>
              <a:rPr lang="fr-FR" sz="3300" dirty="0" smtClean="0">
                <a:effectLst>
                  <a:outerShdw blurRad="38100" dist="38100" dir="2700000" algn="tl">
                    <a:srgbClr val="000000">
                      <a:alpha val="43137"/>
                    </a:srgbClr>
                  </a:outerShdw>
                </a:effectLst>
              </a:rPr>
              <a:t>Dès le 1er septembre 2010, les sinistrés des inondations se sont rassemblés…</a:t>
            </a:r>
            <a:endParaRPr lang="fr-FR" sz="3300" dirty="0">
              <a:effectLst>
                <a:outerShdw blurRad="38100" dist="38100" dir="2700000" algn="tl">
                  <a:srgbClr val="000000">
                    <a:alpha val="43137"/>
                  </a:srgbClr>
                </a:outerShdw>
              </a:effectLst>
            </a:endParaRPr>
          </a:p>
        </p:txBody>
      </p:sp>
      <p:sp>
        <p:nvSpPr>
          <p:cNvPr id="11" name="Text Placeholder 10"/>
          <p:cNvSpPr>
            <a:spLocks noGrp="1"/>
          </p:cNvSpPr>
          <p:nvPr>
            <p:ph type="body" idx="1"/>
          </p:nvPr>
        </p:nvSpPr>
        <p:spPr>
          <a:xfrm>
            <a:off x="323528" y="2132856"/>
            <a:ext cx="8640960" cy="3888432"/>
          </a:xfrm>
        </p:spPr>
        <p:txBody>
          <a:bodyPr>
            <a:normAutofit fontScale="92500" lnSpcReduction="10000"/>
          </a:bodyPr>
          <a:lstStyle/>
          <a:p>
            <a:pPr>
              <a:spcAft>
                <a:spcPts val="1200"/>
              </a:spcAft>
            </a:pPr>
            <a:r>
              <a:rPr lang="fr-FR" dirty="0" smtClean="0">
                <a:solidFill>
                  <a:schemeClr val="bg2">
                    <a:lumMod val="25000"/>
                  </a:schemeClr>
                </a:solidFill>
              </a:rPr>
              <a:t>… afin d’agir et avancer, afin de vivre et travailler paisiblement dans la sécurité de tous.</a:t>
            </a:r>
            <a:endParaRPr lang="fr-FR" b="1" dirty="0" smtClean="0">
              <a:solidFill>
                <a:schemeClr val="bg2">
                  <a:lumMod val="25000"/>
                </a:schemeClr>
              </a:solidFill>
            </a:endParaRPr>
          </a:p>
          <a:p>
            <a:r>
              <a:rPr lang="fr-FR" sz="2300" b="1" dirty="0" smtClean="0">
                <a:solidFill>
                  <a:schemeClr val="bg2">
                    <a:lumMod val="25000"/>
                  </a:schemeClr>
                </a:solidFill>
              </a:rPr>
              <a:t>VIVA s’est engagée dans un chemin vers la résilience :</a:t>
            </a:r>
          </a:p>
          <a:p>
            <a:pPr marL="457200" indent="-457200">
              <a:buFont typeface="Arial" pitchFamily="34" charset="0"/>
              <a:buChar char="•"/>
            </a:pPr>
            <a:r>
              <a:rPr lang="fr-FR" dirty="0" smtClean="0">
                <a:solidFill>
                  <a:schemeClr val="bg2">
                    <a:lumMod val="25000"/>
                  </a:schemeClr>
                </a:solidFill>
              </a:rPr>
              <a:t>Retour aux conditions de vie antérieure</a:t>
            </a:r>
          </a:p>
          <a:p>
            <a:pPr marL="457200" indent="-457200">
              <a:buFont typeface="Arial" pitchFamily="34" charset="0"/>
              <a:buChar char="•"/>
            </a:pPr>
            <a:r>
              <a:rPr lang="fr-FR" dirty="0" smtClean="0">
                <a:solidFill>
                  <a:schemeClr val="bg2">
                    <a:lumMod val="25000"/>
                  </a:schemeClr>
                </a:solidFill>
              </a:rPr>
              <a:t>Projets de développement durable de ce territoire exceptionnel : la Basse Vallée de l’Argens</a:t>
            </a:r>
          </a:p>
          <a:p>
            <a:r>
              <a:rPr lang="fr-FR" sz="2300" b="1" dirty="0" smtClean="0">
                <a:solidFill>
                  <a:schemeClr val="bg2">
                    <a:lumMod val="25000"/>
                  </a:schemeClr>
                </a:solidFill>
              </a:rPr>
              <a:t>Étude des blocages et d'un processus non abouti :</a:t>
            </a:r>
          </a:p>
          <a:p>
            <a:pPr marL="457200" indent="-457200">
              <a:buFont typeface="Arial" pitchFamily="34" charset="0"/>
              <a:buChar char="•"/>
            </a:pPr>
            <a:r>
              <a:rPr lang="fr-FR" dirty="0" smtClean="0">
                <a:solidFill>
                  <a:schemeClr val="bg2">
                    <a:lumMod val="25000"/>
                  </a:schemeClr>
                </a:solidFill>
              </a:rPr>
              <a:t>Le contexte</a:t>
            </a:r>
          </a:p>
          <a:p>
            <a:pPr marL="457200" indent="-457200">
              <a:buFont typeface="Arial" pitchFamily="34" charset="0"/>
              <a:buChar char="•"/>
            </a:pPr>
            <a:r>
              <a:rPr lang="fr-FR" dirty="0" smtClean="0">
                <a:solidFill>
                  <a:schemeClr val="bg2">
                    <a:lumMod val="25000"/>
                  </a:schemeClr>
                </a:solidFill>
              </a:rPr>
              <a:t>Les dysfonctionnements</a:t>
            </a:r>
          </a:p>
          <a:p>
            <a:pPr marL="457200" indent="-457200">
              <a:buFont typeface="Arial" pitchFamily="34" charset="0"/>
              <a:buChar char="•"/>
            </a:pPr>
            <a:r>
              <a:rPr lang="fr-FR" dirty="0" smtClean="0">
                <a:solidFill>
                  <a:schemeClr val="bg2">
                    <a:lumMod val="25000"/>
                  </a:schemeClr>
                </a:solidFill>
              </a:rPr>
              <a:t>Les voies concrètes de la résilience</a:t>
            </a:r>
          </a:p>
        </p:txBody>
      </p:sp>
      <p:sp>
        <p:nvSpPr>
          <p:cNvPr id="12" name="Slide Number Placeholder 11"/>
          <p:cNvSpPr>
            <a:spLocks noGrp="1"/>
          </p:cNvSpPr>
          <p:nvPr>
            <p:ph type="sldNum" sz="quarter" idx="12"/>
          </p:nvPr>
        </p:nvSpPr>
        <p:spPr/>
        <p:txBody>
          <a:bodyPr/>
          <a:lstStyle/>
          <a:p>
            <a:fld id="{773A0A98-C74B-4A8E-8C94-34FEA95E1F93}" type="slidenum">
              <a:rPr lang="fr-FR" smtClean="0"/>
              <a:pPr/>
              <a:t>11</a:t>
            </a:fld>
            <a:endParaRPr lang="fr-FR"/>
          </a:p>
        </p:txBody>
      </p:sp>
      <p:sp>
        <p:nvSpPr>
          <p:cNvPr id="6" name="Footer Placeholder 4"/>
          <p:cNvSpPr>
            <a:spLocks noGrp="1"/>
          </p:cNvSpPr>
          <p:nvPr>
            <p:ph type="ftr" sz="quarter" idx="11"/>
          </p:nvPr>
        </p:nvSpPr>
        <p:spPr>
          <a:xfrm>
            <a:off x="755576" y="6237312"/>
            <a:ext cx="8280920" cy="457200"/>
          </a:xfrm>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7" name="Rectangle 6"/>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692696"/>
            <a:ext cx="2664296" cy="369332"/>
          </a:xfrm>
          <a:prstGeom prst="rect">
            <a:avLst/>
          </a:prstGeom>
          <a:noFill/>
        </p:spPr>
        <p:txBody>
          <a:bodyPr wrap="square" rtlCol="0">
            <a:spAutoFit/>
          </a:bodyPr>
          <a:lstStyle/>
          <a:p>
            <a:endParaRPr lang="fr-FR" dirty="0"/>
          </a:p>
        </p:txBody>
      </p:sp>
      <p:sp>
        <p:nvSpPr>
          <p:cNvPr id="3" name="Title 2"/>
          <p:cNvSpPr>
            <a:spLocks noGrp="1"/>
          </p:cNvSpPr>
          <p:nvPr>
            <p:ph type="title"/>
          </p:nvPr>
        </p:nvSpPr>
        <p:spPr>
          <a:xfrm>
            <a:off x="827584" y="404664"/>
            <a:ext cx="7772400" cy="1362075"/>
          </a:xfrm>
        </p:spPr>
        <p:txBody>
          <a:bodyPr>
            <a:normAutofit/>
          </a:bodyPr>
          <a:lstStyle/>
          <a:p>
            <a:r>
              <a:rPr lang="fr-FR" b="0" dirty="0" smtClean="0">
                <a:effectLst>
                  <a:outerShdw blurRad="38100" dist="38100" dir="2700000" algn="tl">
                    <a:srgbClr val="000000">
                      <a:alpha val="43137"/>
                    </a:srgbClr>
                  </a:outerShdw>
                </a:effectLst>
                <a:latin typeface="Arial" charset="0"/>
              </a:rPr>
              <a:t>Étude des blocages et d'un processus non abouti</a:t>
            </a:r>
            <a:endParaRPr lang="fr-FR" dirty="0">
              <a:effectLst>
                <a:outerShdw blurRad="38100" dist="38100" dir="2700000" algn="tl">
                  <a:srgbClr val="000000">
                    <a:alpha val="43137"/>
                  </a:srgbClr>
                </a:outerShdw>
              </a:effectLst>
            </a:endParaRPr>
          </a:p>
        </p:txBody>
      </p:sp>
      <p:sp>
        <p:nvSpPr>
          <p:cNvPr id="5" name="Text Placeholder 4"/>
          <p:cNvSpPr>
            <a:spLocks noGrp="1"/>
          </p:cNvSpPr>
          <p:nvPr>
            <p:ph type="body" idx="1"/>
          </p:nvPr>
        </p:nvSpPr>
        <p:spPr>
          <a:xfrm>
            <a:off x="683568" y="2204864"/>
            <a:ext cx="8208912" cy="3888432"/>
          </a:xfrm>
        </p:spPr>
        <p:txBody>
          <a:bodyPr>
            <a:noAutofit/>
          </a:bodyPr>
          <a:lstStyle/>
          <a:p>
            <a:pPr marL="342900" indent="-342900">
              <a:tabLst>
                <a:tab pos="1074738" algn="l"/>
              </a:tabLst>
            </a:pPr>
            <a:r>
              <a:rPr lang="fr-FR" b="1" dirty="0" smtClean="0">
                <a:solidFill>
                  <a:schemeClr val="bg2">
                    <a:lumMod val="25000"/>
                  </a:schemeClr>
                </a:solidFill>
                <a:effectLst>
                  <a:outerShdw blurRad="38100" dist="38100" dir="2700000" algn="tl">
                    <a:srgbClr val="000000">
                      <a:alpha val="43137"/>
                    </a:srgbClr>
                  </a:outerShdw>
                </a:effectLst>
                <a:ea typeface="Calibri"/>
                <a:cs typeface="Times New Roman"/>
              </a:rPr>
              <a:t>1. Le contexte</a:t>
            </a:r>
          </a:p>
          <a:p>
            <a:pPr marL="342900" indent="-342900">
              <a:tabLst>
                <a:tab pos="1074738" algn="l"/>
              </a:tabLst>
            </a:pPr>
            <a:r>
              <a:rPr lang="fr-FR" dirty="0" smtClean="0">
                <a:solidFill>
                  <a:schemeClr val="bg2">
                    <a:lumMod val="25000"/>
                  </a:schemeClr>
                </a:solidFill>
                <a:effectLst>
                  <a:outerShdw blurRad="38100" dist="38100" dir="2700000" algn="tl">
                    <a:srgbClr val="000000">
                      <a:alpha val="43137"/>
                    </a:srgbClr>
                  </a:outerShdw>
                </a:effectLst>
                <a:ea typeface="Calibri"/>
                <a:cs typeface="Times New Roman"/>
              </a:rPr>
              <a:t>	1.1. Situation et caractères de la plaine de</a:t>
            </a:r>
            <a:br>
              <a:rPr lang="fr-FR" dirty="0" smtClean="0">
                <a:solidFill>
                  <a:schemeClr val="bg2">
                    <a:lumMod val="25000"/>
                  </a:schemeClr>
                </a:solidFill>
                <a:effectLst>
                  <a:outerShdw blurRad="38100" dist="38100" dir="2700000" algn="tl">
                    <a:srgbClr val="000000">
                      <a:alpha val="43137"/>
                    </a:srgbClr>
                  </a:outerShdw>
                </a:effectLst>
                <a:ea typeface="Calibri"/>
                <a:cs typeface="Times New Roman"/>
              </a:rPr>
            </a:br>
            <a:r>
              <a:rPr lang="fr-FR" dirty="0" smtClean="0">
                <a:solidFill>
                  <a:schemeClr val="bg2">
                    <a:lumMod val="25000"/>
                  </a:schemeClr>
                </a:solidFill>
                <a:effectLst>
                  <a:outerShdw blurRad="38100" dist="38100" dir="2700000" algn="tl">
                    <a:srgbClr val="000000">
                      <a:alpha val="43137"/>
                    </a:srgbClr>
                  </a:outerShdw>
                </a:effectLst>
                <a:ea typeface="Calibri"/>
                <a:cs typeface="Times New Roman"/>
              </a:rPr>
              <a:t>	l’Argens</a:t>
            </a:r>
          </a:p>
          <a:p>
            <a:pPr marL="342900" indent="-342900">
              <a:tabLst>
                <a:tab pos="1074738" algn="l"/>
              </a:tabLst>
            </a:pPr>
            <a:r>
              <a:rPr lang="fr-FR" dirty="0" smtClean="0">
                <a:solidFill>
                  <a:schemeClr val="bg2">
                    <a:lumMod val="25000"/>
                  </a:schemeClr>
                </a:solidFill>
                <a:effectLst>
                  <a:outerShdw blurRad="38100" dist="38100" dir="2700000" algn="tl">
                    <a:srgbClr val="000000">
                      <a:alpha val="43137"/>
                    </a:srgbClr>
                  </a:outerShdw>
                </a:effectLst>
                <a:ea typeface="Calibri"/>
                <a:cs typeface="Times New Roman"/>
              </a:rPr>
              <a:t>	1.2. Atouts et contraintes du territoire</a:t>
            </a:r>
          </a:p>
          <a:p>
            <a:pPr marL="342900" indent="-342900">
              <a:tabLst>
                <a:tab pos="1074738" algn="l"/>
              </a:tabLst>
            </a:pPr>
            <a:r>
              <a:rPr lang="fr-FR" dirty="0" smtClean="0">
                <a:solidFill>
                  <a:schemeClr val="bg2">
                    <a:lumMod val="25000"/>
                  </a:schemeClr>
                </a:solidFill>
                <a:effectLst>
                  <a:outerShdw blurRad="38100" dist="38100" dir="2700000" algn="tl">
                    <a:srgbClr val="000000">
                      <a:alpha val="43137"/>
                    </a:srgbClr>
                  </a:outerShdw>
                </a:effectLst>
                <a:ea typeface="Calibri"/>
                <a:cs typeface="Times New Roman"/>
              </a:rPr>
              <a:t>	1.3. Vulnérabilité et catastrophes répétées </a:t>
            </a:r>
          </a:p>
          <a:p>
            <a:pPr marL="342900" indent="-342900">
              <a:tabLst>
                <a:tab pos="1074738" algn="l"/>
              </a:tabLst>
            </a:pPr>
            <a:r>
              <a:rPr lang="fr-FR" dirty="0" smtClean="0">
                <a:solidFill>
                  <a:schemeClr val="bg2">
                    <a:lumMod val="25000"/>
                  </a:schemeClr>
                </a:solidFill>
                <a:effectLst>
                  <a:outerShdw blurRad="38100" dist="38100" dir="2700000" algn="tl">
                    <a:srgbClr val="000000">
                      <a:alpha val="43137"/>
                    </a:srgbClr>
                  </a:outerShdw>
                </a:effectLst>
                <a:ea typeface="Calibri"/>
                <a:cs typeface="Times New Roman"/>
              </a:rPr>
              <a:t>	1.4. Gestion publique du risque d’inondation</a:t>
            </a:r>
          </a:p>
          <a:p>
            <a:pPr marL="342900" indent="-342900">
              <a:tabLst>
                <a:tab pos="1074738" algn="l"/>
              </a:tabLst>
            </a:pPr>
            <a:r>
              <a:rPr lang="fr-FR" dirty="0" smtClean="0">
                <a:solidFill>
                  <a:schemeClr val="bg2">
                    <a:lumMod val="25000"/>
                  </a:schemeClr>
                </a:solidFill>
                <a:effectLst>
                  <a:outerShdw blurRad="38100" dist="38100" dir="2700000" algn="tl">
                    <a:srgbClr val="000000">
                      <a:alpha val="43137"/>
                    </a:srgbClr>
                  </a:outerShdw>
                </a:effectLst>
                <a:ea typeface="Calibri"/>
                <a:cs typeface="Times New Roman"/>
              </a:rPr>
              <a:t>	1.5. Expertises empilées sans objectifs</a:t>
            </a:r>
          </a:p>
          <a:p>
            <a:pPr marL="342900" indent="-342900">
              <a:tabLst>
                <a:tab pos="1074738" algn="l"/>
              </a:tabLst>
            </a:pPr>
            <a:r>
              <a:rPr lang="fr-FR" dirty="0" smtClean="0">
                <a:solidFill>
                  <a:schemeClr val="bg2">
                    <a:lumMod val="25000"/>
                  </a:schemeClr>
                </a:solidFill>
                <a:effectLst>
                  <a:outerShdw blurRad="38100" dist="38100" dir="2700000" algn="tl">
                    <a:srgbClr val="000000">
                      <a:alpha val="43137"/>
                    </a:srgbClr>
                  </a:outerShdw>
                </a:effectLst>
                <a:ea typeface="Calibri"/>
                <a:cs typeface="Times New Roman"/>
              </a:rPr>
              <a:t>	1.6. Légitimité et moyens de la contribution</a:t>
            </a:r>
            <a:br>
              <a:rPr lang="fr-FR" dirty="0" smtClean="0">
                <a:solidFill>
                  <a:schemeClr val="bg2">
                    <a:lumMod val="25000"/>
                  </a:schemeClr>
                </a:solidFill>
                <a:effectLst>
                  <a:outerShdw blurRad="38100" dist="38100" dir="2700000" algn="tl">
                    <a:srgbClr val="000000">
                      <a:alpha val="43137"/>
                    </a:srgbClr>
                  </a:outerShdw>
                </a:effectLst>
                <a:ea typeface="Calibri"/>
                <a:cs typeface="Times New Roman"/>
              </a:rPr>
            </a:br>
            <a:r>
              <a:rPr lang="fr-FR" dirty="0" smtClean="0">
                <a:solidFill>
                  <a:schemeClr val="bg2">
                    <a:lumMod val="25000"/>
                  </a:schemeClr>
                </a:solidFill>
                <a:effectLst>
                  <a:outerShdw blurRad="38100" dist="38100" dir="2700000" algn="tl">
                    <a:srgbClr val="000000">
                      <a:alpha val="43137"/>
                    </a:srgbClr>
                  </a:outerShdw>
                </a:effectLst>
                <a:ea typeface="Calibri"/>
                <a:cs typeface="Times New Roman"/>
              </a:rPr>
              <a:t>	citoyenne</a:t>
            </a:r>
            <a:endParaRPr lang="fr-FR" dirty="0">
              <a:solidFill>
                <a:schemeClr val="bg2">
                  <a:lumMod val="25000"/>
                </a:schemeClr>
              </a:solidFill>
              <a:effectLst>
                <a:outerShdw blurRad="38100" dist="38100" dir="2700000" algn="tl">
                  <a:srgbClr val="000000">
                    <a:alpha val="43137"/>
                  </a:srgbClr>
                </a:outerShdw>
              </a:effectLst>
              <a:ea typeface="Calibri"/>
              <a:cs typeface="Times New Roman"/>
            </a:endParaRPr>
          </a:p>
        </p:txBody>
      </p:sp>
      <p:sp>
        <p:nvSpPr>
          <p:cNvPr id="6" name="Slide Number Placeholder 5"/>
          <p:cNvSpPr>
            <a:spLocks noGrp="1"/>
          </p:cNvSpPr>
          <p:nvPr>
            <p:ph type="sldNum" sz="quarter" idx="12"/>
          </p:nvPr>
        </p:nvSpPr>
        <p:spPr/>
        <p:txBody>
          <a:bodyPr/>
          <a:lstStyle/>
          <a:p>
            <a:fld id="{773A0A98-C74B-4A8E-8C94-34FEA95E1F93}" type="slidenum">
              <a:rPr lang="fr-FR" smtClean="0"/>
              <a:pPr/>
              <a:t>12</a:t>
            </a:fld>
            <a:endParaRPr lang="fr-FR"/>
          </a:p>
        </p:txBody>
      </p:sp>
      <p:sp>
        <p:nvSpPr>
          <p:cNvPr id="8" name="Footer Placeholder 4"/>
          <p:cNvSpPr>
            <a:spLocks noGrp="1"/>
          </p:cNvSpPr>
          <p:nvPr>
            <p:ph type="ftr" sz="quarter" idx="11"/>
          </p:nvPr>
        </p:nvSpPr>
        <p:spPr>
          <a:xfrm>
            <a:off x="755576" y="6237312"/>
            <a:ext cx="8280920" cy="457200"/>
          </a:xfrm>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9" name="Rectangle 8"/>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692696"/>
            <a:ext cx="2664296" cy="369332"/>
          </a:xfrm>
          <a:prstGeom prst="rect">
            <a:avLst/>
          </a:prstGeom>
          <a:noFill/>
        </p:spPr>
        <p:txBody>
          <a:bodyPr wrap="square" rtlCol="0">
            <a:spAutoFit/>
          </a:bodyPr>
          <a:lstStyle/>
          <a:p>
            <a:endParaRPr lang="fr-FR" dirty="0"/>
          </a:p>
        </p:txBody>
      </p:sp>
      <p:sp>
        <p:nvSpPr>
          <p:cNvPr id="3" name="Title 2"/>
          <p:cNvSpPr>
            <a:spLocks noGrp="1"/>
          </p:cNvSpPr>
          <p:nvPr>
            <p:ph type="title"/>
          </p:nvPr>
        </p:nvSpPr>
        <p:spPr>
          <a:xfrm>
            <a:off x="683568" y="260648"/>
            <a:ext cx="7772400" cy="1362075"/>
          </a:xfrm>
        </p:spPr>
        <p:txBody>
          <a:bodyPr>
            <a:normAutofit/>
          </a:bodyPr>
          <a:lstStyle/>
          <a:p>
            <a:r>
              <a:rPr lang="fr-FR" b="0" dirty="0" smtClean="0">
                <a:effectLst>
                  <a:outerShdw blurRad="38100" dist="38100" dir="2700000" algn="tl">
                    <a:srgbClr val="000000">
                      <a:alpha val="43137"/>
                    </a:srgbClr>
                  </a:outerShdw>
                </a:effectLst>
                <a:latin typeface="Arial" charset="0"/>
              </a:rPr>
              <a:t>Étude des blocages et d'un processus non abouti</a:t>
            </a:r>
            <a:endParaRPr lang="fr-FR" dirty="0">
              <a:effectLst>
                <a:outerShdw blurRad="38100" dist="38100" dir="2700000" algn="tl">
                  <a:srgbClr val="000000">
                    <a:alpha val="43137"/>
                  </a:srgbClr>
                </a:outerShdw>
              </a:effectLst>
            </a:endParaRPr>
          </a:p>
        </p:txBody>
      </p:sp>
      <p:sp>
        <p:nvSpPr>
          <p:cNvPr id="5" name="Text Placeholder 4"/>
          <p:cNvSpPr>
            <a:spLocks noGrp="1"/>
          </p:cNvSpPr>
          <p:nvPr>
            <p:ph type="body" idx="1"/>
          </p:nvPr>
        </p:nvSpPr>
        <p:spPr>
          <a:xfrm>
            <a:off x="721805" y="2204864"/>
            <a:ext cx="7772400" cy="1049908"/>
          </a:xfrm>
        </p:spPr>
        <p:txBody>
          <a:bodyPr>
            <a:normAutofit fontScale="92500"/>
          </a:bodyPr>
          <a:lstStyle/>
          <a:p>
            <a:pPr marL="342900" indent="-342900"/>
            <a:r>
              <a:rPr lang="fr-FR" dirty="0" smtClean="0">
                <a:effectLst>
                  <a:outerShdw blurRad="38100" dist="38100" dir="2700000" algn="tl">
                    <a:srgbClr val="000000">
                      <a:alpha val="43137"/>
                    </a:srgbClr>
                  </a:outerShdw>
                </a:effectLst>
                <a:ea typeface="Calibri"/>
                <a:cs typeface="Times New Roman"/>
              </a:rPr>
              <a:t>1. Le contexte</a:t>
            </a:r>
          </a:p>
          <a:p>
            <a:pPr marL="342900" indent="-342900"/>
            <a:r>
              <a:rPr lang="fr-FR" dirty="0" smtClean="0">
                <a:effectLst>
                  <a:outerShdw blurRad="38100" dist="38100" dir="2700000" algn="tl">
                    <a:srgbClr val="000000">
                      <a:alpha val="43137"/>
                    </a:srgbClr>
                  </a:outerShdw>
                </a:effectLst>
                <a:ea typeface="Calibri"/>
                <a:cs typeface="Times New Roman"/>
              </a:rPr>
              <a:t>	1.1. situation et caractères de la plaine de l’Argens</a:t>
            </a:r>
            <a:endParaRPr lang="fr-FR" dirty="0">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p:txBody>
          <a:bodyPr/>
          <a:lstStyle/>
          <a:p>
            <a:fld id="{773A0A98-C74B-4A8E-8C94-34FEA95E1F93}" type="slidenum">
              <a:rPr lang="fr-FR" smtClean="0"/>
              <a:pPr/>
              <a:t>13</a:t>
            </a:fld>
            <a:endParaRPr lang="fr-FR"/>
          </a:p>
        </p:txBody>
      </p:sp>
      <p:pic>
        <p:nvPicPr>
          <p:cNvPr id="8" name="Picture 7" descr="Photo à ajouter.jpg"/>
          <p:cNvPicPr>
            <a:picLocks noChangeAspect="1"/>
          </p:cNvPicPr>
          <p:nvPr/>
        </p:nvPicPr>
        <p:blipFill>
          <a:blip r:embed="rId2" cstate="print"/>
          <a:stretch>
            <a:fillRect/>
          </a:stretch>
        </p:blipFill>
        <p:spPr>
          <a:xfrm>
            <a:off x="683569" y="3068960"/>
            <a:ext cx="7848872" cy="3096343"/>
          </a:xfrm>
          <a:prstGeom prst="rect">
            <a:avLst/>
          </a:prstGeom>
        </p:spPr>
      </p:pic>
      <p:sp>
        <p:nvSpPr>
          <p:cNvPr id="9" name="Footer Placeholder 4"/>
          <p:cNvSpPr>
            <a:spLocks noGrp="1"/>
          </p:cNvSpPr>
          <p:nvPr>
            <p:ph type="ftr" sz="quarter" idx="11"/>
          </p:nvPr>
        </p:nvSpPr>
        <p:spPr>
          <a:xfrm>
            <a:off x="755576" y="6237312"/>
            <a:ext cx="8280920" cy="457200"/>
          </a:xfrm>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10" name="Rectangle 9"/>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9552" y="332656"/>
            <a:ext cx="7772400" cy="1362075"/>
          </a:xfrm>
        </p:spPr>
        <p:txBody>
          <a:bodyPr>
            <a:normAutofit fontScale="90000"/>
          </a:bodyPr>
          <a:lstStyle/>
          <a:p>
            <a:pPr>
              <a:tabLst>
                <a:tab pos="7532688" algn="r"/>
              </a:tabLst>
            </a:pPr>
            <a:r>
              <a:rPr lang="fr-FR" dirty="0" smtClean="0">
                <a:effectLst>
                  <a:outerShdw blurRad="38100" dist="38100" dir="2700000" algn="tl">
                    <a:srgbClr val="000000">
                      <a:alpha val="43137"/>
                    </a:srgbClr>
                  </a:outerShdw>
                </a:effectLst>
              </a:rPr>
              <a:t>La Basse Vallée de l’Argens</a:t>
            </a:r>
            <a:br>
              <a:rPr lang="fr-FR" dirty="0" smtClean="0">
                <a:effectLst>
                  <a:outerShdw blurRad="38100" dist="38100" dir="2700000" algn="tl">
                    <a:srgbClr val="000000">
                      <a:alpha val="43137"/>
                    </a:srgbClr>
                  </a:outerShdw>
                </a:effectLst>
              </a:rPr>
            </a:br>
            <a:r>
              <a:rPr lang="fr-FR" sz="3100" dirty="0" smtClean="0">
                <a:effectLst>
                  <a:outerShdw blurRad="38100" dist="38100" dir="2700000" algn="tl">
                    <a:srgbClr val="000000">
                      <a:alpha val="43137"/>
                    </a:srgbClr>
                  </a:outerShdw>
                </a:effectLst>
              </a:rPr>
              <a:t>“cas d’école” de la prospective</a:t>
            </a:r>
            <a:br>
              <a:rPr lang="fr-FR" sz="3100" dirty="0" smtClean="0">
                <a:effectLst>
                  <a:outerShdw blurRad="38100" dist="38100" dir="2700000" algn="tl">
                    <a:srgbClr val="000000">
                      <a:alpha val="43137"/>
                    </a:srgbClr>
                  </a:outerShdw>
                </a:effectLst>
              </a:rPr>
            </a:br>
            <a:r>
              <a:rPr lang="fr-FR" sz="3100" dirty="0" smtClean="0">
                <a:effectLst>
                  <a:outerShdw blurRad="38100" dist="38100" dir="2700000" algn="tl">
                    <a:srgbClr val="000000">
                      <a:alpha val="43137"/>
                    </a:srgbClr>
                  </a:outerShdw>
                </a:effectLst>
              </a:rPr>
              <a:t>	d’aménagement urbain et rural</a:t>
            </a:r>
            <a:endParaRPr lang="fr-FR" dirty="0">
              <a:effectLst>
                <a:outerShdw blurRad="38100" dist="38100" dir="2700000" algn="tl">
                  <a:srgbClr val="000000">
                    <a:alpha val="43137"/>
                  </a:srgbClr>
                </a:outerShdw>
              </a:effectLst>
            </a:endParaRPr>
          </a:p>
        </p:txBody>
      </p:sp>
      <p:sp>
        <p:nvSpPr>
          <p:cNvPr id="6" name="Text Placeholder 5"/>
          <p:cNvSpPr>
            <a:spLocks noGrp="1"/>
          </p:cNvSpPr>
          <p:nvPr>
            <p:ph type="body" idx="1"/>
          </p:nvPr>
        </p:nvSpPr>
        <p:spPr>
          <a:xfrm>
            <a:off x="251520" y="2204864"/>
            <a:ext cx="4968552" cy="3312368"/>
          </a:xfrm>
        </p:spPr>
        <p:txBody>
          <a:bodyPr>
            <a:normAutofit fontScale="77500" lnSpcReduction="20000"/>
          </a:bodyPr>
          <a:lstStyle/>
          <a:p>
            <a:pPr>
              <a:lnSpc>
                <a:spcPct val="120000"/>
              </a:lnSpc>
              <a:spcBef>
                <a:spcPts val="600"/>
              </a:spcBef>
              <a:spcAft>
                <a:spcPts val="1200"/>
              </a:spcAft>
            </a:pPr>
            <a:r>
              <a:rPr lang="fr-FR" sz="3800" b="1" i="1" dirty="0" smtClean="0">
                <a:solidFill>
                  <a:schemeClr val="tx2">
                    <a:lumMod val="75000"/>
                  </a:schemeClr>
                </a:solidFill>
              </a:rPr>
              <a:t>Pourquoi ?</a:t>
            </a:r>
          </a:p>
          <a:p>
            <a:pPr marL="88900" indent="-88900">
              <a:lnSpc>
                <a:spcPct val="120000"/>
              </a:lnSpc>
              <a:spcBef>
                <a:spcPts val="600"/>
              </a:spcBef>
              <a:spcAft>
                <a:spcPts val="600"/>
              </a:spcAft>
              <a:buFont typeface="Arial" pitchFamily="34" charset="0"/>
              <a:buChar char="•"/>
            </a:pPr>
            <a:r>
              <a:rPr lang="fr-FR" sz="2300" b="1" i="1" dirty="0" smtClean="0">
                <a:solidFill>
                  <a:schemeClr val="tx2">
                    <a:lumMod val="75000"/>
                  </a:schemeClr>
                </a:solidFill>
              </a:rPr>
              <a:t>Delta fertile </a:t>
            </a:r>
            <a:r>
              <a:rPr lang="fr-FR" sz="2300" i="1" dirty="0" smtClean="0">
                <a:solidFill>
                  <a:schemeClr val="tx2">
                    <a:lumMod val="75000"/>
                  </a:schemeClr>
                </a:solidFill>
              </a:rPr>
              <a:t>(plaine du Pô), propice à </a:t>
            </a:r>
            <a:r>
              <a:rPr lang="fr-FR" sz="2300" b="1" i="1" dirty="0" smtClean="0">
                <a:solidFill>
                  <a:schemeClr val="tx2">
                    <a:lumMod val="75000"/>
                  </a:schemeClr>
                </a:solidFill>
              </a:rPr>
              <a:t>toutes les activités agricoles</a:t>
            </a:r>
            <a:r>
              <a:rPr lang="fr-FR" sz="2300" i="1" dirty="0" smtClean="0">
                <a:solidFill>
                  <a:schemeClr val="tx2">
                    <a:lumMod val="75000"/>
                  </a:schemeClr>
                </a:solidFill>
              </a:rPr>
              <a:t>,</a:t>
            </a:r>
          </a:p>
          <a:p>
            <a:pPr marL="88900" indent="-88900">
              <a:spcBef>
                <a:spcPts val="600"/>
              </a:spcBef>
              <a:spcAft>
                <a:spcPts val="600"/>
              </a:spcAft>
              <a:buFont typeface="Arial" pitchFamily="34" charset="0"/>
              <a:buChar char="•"/>
            </a:pPr>
            <a:r>
              <a:rPr lang="fr-FR" sz="2300" i="1" dirty="0" smtClean="0">
                <a:solidFill>
                  <a:schemeClr val="tx2">
                    <a:lumMod val="75000"/>
                  </a:schemeClr>
                </a:solidFill>
              </a:rPr>
              <a:t>“</a:t>
            </a:r>
            <a:r>
              <a:rPr lang="fr-FR" sz="2300" b="1" i="1" dirty="0" smtClean="0">
                <a:solidFill>
                  <a:schemeClr val="tx2">
                    <a:lumMod val="75000"/>
                  </a:schemeClr>
                </a:solidFill>
              </a:rPr>
              <a:t>Petite Camargue</a:t>
            </a:r>
            <a:r>
              <a:rPr lang="fr-FR" sz="2300" i="1" dirty="0" smtClean="0">
                <a:solidFill>
                  <a:schemeClr val="tx2">
                    <a:lumMod val="75000"/>
                  </a:schemeClr>
                </a:solidFill>
              </a:rPr>
              <a:t>” (</a:t>
            </a:r>
            <a:r>
              <a:rPr lang="fr-FR" sz="2300" i="1" dirty="0" err="1" smtClean="0">
                <a:solidFill>
                  <a:schemeClr val="tx2">
                    <a:lumMod val="75000"/>
                  </a:schemeClr>
                </a:solidFill>
              </a:rPr>
              <a:t>Natura</a:t>
            </a:r>
            <a:r>
              <a:rPr lang="fr-FR" sz="2300" i="1" dirty="0" smtClean="0">
                <a:solidFill>
                  <a:schemeClr val="tx2">
                    <a:lumMod val="75000"/>
                  </a:schemeClr>
                </a:solidFill>
              </a:rPr>
              <a:t> 2000), crues utiles (alluvions) et tolérées,</a:t>
            </a:r>
          </a:p>
          <a:p>
            <a:pPr marL="88900" indent="-88900">
              <a:spcBef>
                <a:spcPts val="600"/>
              </a:spcBef>
              <a:spcAft>
                <a:spcPts val="600"/>
              </a:spcAft>
              <a:buFont typeface="Arial" pitchFamily="34" charset="0"/>
              <a:buChar char="•"/>
            </a:pPr>
            <a:r>
              <a:rPr lang="fr-FR" sz="2300" b="1" i="1" dirty="0" smtClean="0">
                <a:solidFill>
                  <a:schemeClr val="tx2">
                    <a:lumMod val="75000"/>
                  </a:schemeClr>
                </a:solidFill>
              </a:rPr>
              <a:t>Climat attractif</a:t>
            </a:r>
            <a:r>
              <a:rPr lang="fr-FR" sz="2300" i="1" dirty="0" smtClean="0">
                <a:solidFill>
                  <a:schemeClr val="tx2">
                    <a:lumMod val="75000"/>
                  </a:schemeClr>
                </a:solidFill>
              </a:rPr>
              <a:t>, plages de sable, tourisme balnéaire saisonnier,</a:t>
            </a:r>
          </a:p>
          <a:p>
            <a:pPr marL="88900" indent="-88900">
              <a:spcBef>
                <a:spcPts val="600"/>
              </a:spcBef>
              <a:spcAft>
                <a:spcPts val="600"/>
              </a:spcAft>
              <a:buFont typeface="Arial" pitchFamily="34" charset="0"/>
              <a:buChar char="•"/>
            </a:pPr>
            <a:r>
              <a:rPr lang="fr-FR" sz="2300" b="1" i="1" dirty="0" smtClean="0">
                <a:solidFill>
                  <a:schemeClr val="tx2">
                    <a:lumMod val="75000"/>
                  </a:schemeClr>
                </a:solidFill>
              </a:rPr>
              <a:t>Ressource économique majeure </a:t>
            </a:r>
            <a:r>
              <a:rPr lang="fr-FR" sz="2300" i="1" dirty="0" smtClean="0">
                <a:solidFill>
                  <a:schemeClr val="tx2">
                    <a:lumMod val="75000"/>
                  </a:schemeClr>
                </a:solidFill>
              </a:rPr>
              <a:t>à protéger et développer.</a:t>
            </a:r>
          </a:p>
        </p:txBody>
      </p:sp>
      <p:sp>
        <p:nvSpPr>
          <p:cNvPr id="8" name="Slide Number Placeholder 7"/>
          <p:cNvSpPr>
            <a:spLocks noGrp="1"/>
          </p:cNvSpPr>
          <p:nvPr>
            <p:ph type="sldNum" sz="quarter" idx="12"/>
          </p:nvPr>
        </p:nvSpPr>
        <p:spPr/>
        <p:txBody>
          <a:bodyPr/>
          <a:lstStyle/>
          <a:p>
            <a:fld id="{773A0A98-C74B-4A8E-8C94-34FEA95E1F93}" type="slidenum">
              <a:rPr lang="fr-FR" smtClean="0"/>
              <a:pPr/>
              <a:t>14</a:t>
            </a:fld>
            <a:endParaRPr lang="fr-FR"/>
          </a:p>
        </p:txBody>
      </p:sp>
      <p:sp>
        <p:nvSpPr>
          <p:cNvPr id="5" name="TextBox 4"/>
          <p:cNvSpPr txBox="1"/>
          <p:nvPr/>
        </p:nvSpPr>
        <p:spPr>
          <a:xfrm>
            <a:off x="4860032" y="5301208"/>
            <a:ext cx="4176464" cy="784830"/>
          </a:xfrm>
          <a:prstGeom prst="rect">
            <a:avLst/>
          </a:prstGeom>
          <a:noFill/>
        </p:spPr>
        <p:txBody>
          <a:bodyPr wrap="square" rtlCol="0">
            <a:spAutoFit/>
          </a:bodyPr>
          <a:lstStyle/>
          <a:p>
            <a:pPr algn="ctr"/>
            <a:r>
              <a:rPr lang="fr-FR" sz="1500" dirty="0" smtClean="0">
                <a:solidFill>
                  <a:schemeClr val="tx2">
                    <a:lumMod val="75000"/>
                  </a:schemeClr>
                </a:solidFill>
              </a:rPr>
              <a:t>Depuis le Rocher de Roquebrune, un long fleuve tranquille, parfois gros, irrigue en méandres la plaine fertile jusqu’à la mer.</a:t>
            </a:r>
          </a:p>
        </p:txBody>
      </p:sp>
      <p:pic>
        <p:nvPicPr>
          <p:cNvPr id="10" name="Picture 9" descr="Photo à ajouter.jpg"/>
          <p:cNvPicPr>
            <a:picLocks noChangeAspect="1"/>
          </p:cNvPicPr>
          <p:nvPr/>
        </p:nvPicPr>
        <p:blipFill>
          <a:blip r:embed="rId2" cstate="print"/>
          <a:stretch>
            <a:fillRect/>
          </a:stretch>
        </p:blipFill>
        <p:spPr>
          <a:xfrm>
            <a:off x="5132331" y="2276872"/>
            <a:ext cx="3955394" cy="2966546"/>
          </a:xfrm>
          <a:prstGeom prst="rect">
            <a:avLst/>
          </a:prstGeom>
        </p:spPr>
      </p:pic>
      <p:sp>
        <p:nvSpPr>
          <p:cNvPr id="11" name="Footer Placeholder 4"/>
          <p:cNvSpPr>
            <a:spLocks noGrp="1"/>
          </p:cNvSpPr>
          <p:nvPr>
            <p:ph type="ftr" sz="quarter" idx="11"/>
          </p:nvPr>
        </p:nvSpPr>
        <p:spPr>
          <a:xfrm>
            <a:off x="755576" y="6237312"/>
            <a:ext cx="8280920" cy="457200"/>
          </a:xfrm>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12" name="Rectangle 11"/>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Title 2"/>
          <p:cNvSpPr txBox="1">
            <a:spLocks/>
          </p:cNvSpPr>
          <p:nvPr/>
        </p:nvSpPr>
        <p:spPr>
          <a:xfrm>
            <a:off x="5076056" y="4437112"/>
            <a:ext cx="4067944" cy="1152128"/>
          </a:xfrm>
          <a:prstGeom prst="rect">
            <a:avLst/>
          </a:prstGeom>
          <a:ln>
            <a:noFill/>
          </a:ln>
        </p:spPr>
        <p:txBody>
          <a:bodyPr vert="horz" lIns="91440" tIns="45720" rIns="91440" bIns="45720" rtlCol="0" anchor="t">
            <a:normAutofit fontScale="97500"/>
          </a:bodyPr>
          <a:lstStyle/>
          <a:p>
            <a:pPr algn="ctr"/>
            <a:r>
              <a:rPr lang="fr-FR" b="1" dirty="0" smtClean="0">
                <a:solidFill>
                  <a:schemeClr val="bg1">
                    <a:lumMod val="95000"/>
                  </a:schemeClr>
                </a:solidFill>
                <a:effectLst>
                  <a:outerShdw blurRad="38100" dist="38100" dir="2700000" algn="tl">
                    <a:srgbClr val="000000">
                      <a:alpha val="43137"/>
                    </a:srgbClr>
                  </a:outerShdw>
                </a:effectLst>
              </a:rPr>
              <a:t>Un territoire béni des Dieux et abimé par l’Homme !</a:t>
            </a:r>
          </a:p>
        </p:txBody>
      </p:sp>
    </p:spTree>
  </p:cSld>
  <p:clrMapOvr>
    <a:masterClrMapping/>
  </p:clrMapOvr>
  <p:transition spd="slow">
    <p:wedg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8435280" cy="1282154"/>
          </a:xfrm>
          <a:ln>
            <a:noFill/>
          </a:ln>
        </p:spPr>
        <p:txBody>
          <a:bodyPr>
            <a:normAutofit/>
          </a:bodyPr>
          <a:lstStyle/>
          <a:p>
            <a:pPr algn="ctr"/>
            <a:r>
              <a:rPr lang="fr-FR" sz="3200" dirty="0" smtClean="0">
                <a:effectLst>
                  <a:outerShdw blurRad="38100" dist="38100" dir="2700000" algn="tl">
                    <a:srgbClr val="000000">
                      <a:alpha val="43137"/>
                    </a:srgbClr>
                  </a:outerShdw>
                </a:effectLst>
              </a:rPr>
              <a:t>L’estuaire de l’Argens et du canal du Reyran et leur embouchure ensablée</a:t>
            </a:r>
            <a:endParaRPr lang="fr-FR" sz="3200" dirty="0">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p:txBody>
          <a:bodyPr/>
          <a:lstStyle/>
          <a:p>
            <a:fld id="{773A0A98-C74B-4A8E-8C94-34FEA95E1F93}" type="slidenum">
              <a:rPr lang="fr-FR" smtClean="0"/>
              <a:pPr/>
              <a:t>15</a:t>
            </a:fld>
            <a:endParaRPr lang="fr-FR"/>
          </a:p>
        </p:txBody>
      </p:sp>
      <p:sp>
        <p:nvSpPr>
          <p:cNvPr id="4" name="Text Placeholder 3"/>
          <p:cNvSpPr>
            <a:spLocks noGrp="1"/>
          </p:cNvSpPr>
          <p:nvPr>
            <p:ph type="body" sz="half" idx="4294967295"/>
          </p:nvPr>
        </p:nvSpPr>
        <p:spPr>
          <a:xfrm>
            <a:off x="179512" y="1772816"/>
            <a:ext cx="4536504" cy="2808312"/>
          </a:xfrm>
        </p:spPr>
        <p:txBody>
          <a:bodyPr>
            <a:normAutofit fontScale="77500" lnSpcReduction="20000"/>
          </a:bodyPr>
          <a:lstStyle/>
          <a:p>
            <a:pPr marL="0" indent="0">
              <a:lnSpc>
                <a:spcPct val="120000"/>
              </a:lnSpc>
              <a:buNone/>
            </a:pPr>
            <a:r>
              <a:rPr lang="fr-FR" i="1" dirty="0" smtClean="0">
                <a:solidFill>
                  <a:schemeClr val="tx2">
                    <a:lumMod val="75000"/>
                  </a:schemeClr>
                </a:solidFill>
              </a:rPr>
              <a:t>Le DELTA de l’Argens</a:t>
            </a:r>
            <a:r>
              <a:rPr lang="fr-FR" b="1" i="1" dirty="0" smtClean="0">
                <a:solidFill>
                  <a:schemeClr val="tx2">
                    <a:lumMod val="75000"/>
                  </a:schemeClr>
                </a:solidFill>
              </a:rPr>
              <a:t>, barré à 97% </a:t>
            </a:r>
            <a:r>
              <a:rPr lang="fr-FR" i="1" dirty="0" smtClean="0">
                <a:solidFill>
                  <a:schemeClr val="tx2">
                    <a:lumMod val="75000"/>
                  </a:schemeClr>
                </a:solidFill>
              </a:rPr>
              <a:t>par la route côtière sur remblais (1931) </a:t>
            </a:r>
            <a:r>
              <a:rPr lang="fr-FR" b="1" i="1" dirty="0" smtClean="0">
                <a:solidFill>
                  <a:schemeClr val="tx2">
                    <a:lumMod val="75000"/>
                  </a:schemeClr>
                </a:solidFill>
              </a:rPr>
              <a:t>interdit l’écoulement naturel </a:t>
            </a:r>
            <a:r>
              <a:rPr lang="fr-FR" i="1" dirty="0" smtClean="0">
                <a:solidFill>
                  <a:schemeClr val="tx2">
                    <a:lumMod val="75000"/>
                  </a:schemeClr>
                </a:solidFill>
              </a:rPr>
              <a:t>des étangs de Villepey </a:t>
            </a:r>
            <a:r>
              <a:rPr lang="fr-FR" b="1" i="1" dirty="0" smtClean="0">
                <a:solidFill>
                  <a:schemeClr val="tx2">
                    <a:lumMod val="75000"/>
                  </a:schemeClr>
                </a:solidFill>
              </a:rPr>
              <a:t>vers la mer !</a:t>
            </a:r>
          </a:p>
          <a:p>
            <a:pPr marL="0" indent="0">
              <a:lnSpc>
                <a:spcPct val="120000"/>
              </a:lnSpc>
              <a:buNone/>
            </a:pPr>
            <a:r>
              <a:rPr lang="fr-FR" i="1" dirty="0" smtClean="0">
                <a:solidFill>
                  <a:schemeClr val="tx2">
                    <a:lumMod val="75000"/>
                  </a:schemeClr>
                </a:solidFill>
              </a:rPr>
              <a:t>Les étangs </a:t>
            </a:r>
            <a:r>
              <a:rPr lang="fr-FR" b="1" i="1" dirty="0" smtClean="0">
                <a:solidFill>
                  <a:schemeClr val="tx2">
                    <a:lumMod val="75000"/>
                  </a:schemeClr>
                </a:solidFill>
              </a:rPr>
              <a:t>retiennent les eaux de fortes crues </a:t>
            </a:r>
            <a:r>
              <a:rPr lang="fr-FR" i="1" dirty="0" smtClean="0">
                <a:solidFill>
                  <a:schemeClr val="tx2">
                    <a:lumMod val="75000"/>
                  </a:schemeClr>
                </a:solidFill>
              </a:rPr>
              <a:t>dans la plaine</a:t>
            </a:r>
            <a:endParaRPr lang="fr-FR" i="1" dirty="0">
              <a:solidFill>
                <a:schemeClr val="tx2">
                  <a:lumMod val="75000"/>
                </a:schemeClr>
              </a:solidFill>
            </a:endParaRPr>
          </a:p>
        </p:txBody>
      </p:sp>
      <p:pic>
        <p:nvPicPr>
          <p:cNvPr id="5" name="Picture Placeholder 4" descr="Photo à ajouter.jpg"/>
          <p:cNvPicPr>
            <a:picLocks noGrp="1" noChangeAspect="1"/>
          </p:cNvPicPr>
          <p:nvPr>
            <p:ph type="pic" idx="4294967295"/>
          </p:nvPr>
        </p:nvPicPr>
        <p:blipFill>
          <a:blip r:embed="rId2" cstate="print"/>
          <a:stretch>
            <a:fillRect/>
          </a:stretch>
        </p:blipFill>
        <p:spPr>
          <a:xfrm>
            <a:off x="4989821" y="1556792"/>
            <a:ext cx="3412829" cy="2536809"/>
          </a:xfrm>
        </p:spPr>
      </p:pic>
      <p:pic>
        <p:nvPicPr>
          <p:cNvPr id="8" name="Picture Placeholder 4" descr="Photo à ajouter.jpg"/>
          <p:cNvPicPr>
            <a:picLocks noChangeAspect="1"/>
          </p:cNvPicPr>
          <p:nvPr/>
        </p:nvPicPr>
        <p:blipFill>
          <a:blip r:embed="rId3" cstate="print"/>
          <a:stretch>
            <a:fillRect/>
          </a:stretch>
        </p:blipFill>
        <p:spPr>
          <a:xfrm>
            <a:off x="1732418" y="4149080"/>
            <a:ext cx="5679164" cy="2016224"/>
          </a:xfrm>
          <a:prstGeom prst="rect">
            <a:avLst/>
          </a:prstGeom>
        </p:spPr>
      </p:pic>
      <p:sp>
        <p:nvSpPr>
          <p:cNvPr id="9" name="Footer Placeholder 4"/>
          <p:cNvSpPr txBox="1">
            <a:spLocks/>
          </p:cNvSpPr>
          <p:nvPr/>
        </p:nvSpPr>
        <p:spPr>
          <a:xfrm>
            <a:off x="683568" y="6237312"/>
            <a:ext cx="8280920" cy="457200"/>
          </a:xfrm>
          <a:prstGeom prst="rect">
            <a:avLst/>
          </a:prstGeom>
        </p:spPr>
        <p:txBody>
          <a:bodyPr anchor="ctr" anchorCtr="0"/>
          <a:lstStyle>
            <a:lvl1pPr>
              <a:defRPr sz="1100" i="1"/>
            </a:lvl1pPr>
          </a:lstStyle>
          <a:p>
            <a:pPr marL="0" marR="0" lvl="0" indent="0" algn="l" defTabSz="914400" rtl="0" eaLnBrk="1" fontAlgn="auto" latinLnBrk="0" hangingPunct="1">
              <a:lnSpc>
                <a:spcPct val="100000"/>
              </a:lnSpc>
              <a:spcBef>
                <a:spcPts val="0"/>
              </a:spcBef>
              <a:spcAft>
                <a:spcPts val="0"/>
              </a:spcAft>
              <a:buClrTx/>
              <a:buSzTx/>
              <a:buFontTx/>
              <a:buNone/>
              <a:tabLst>
                <a:tab pos="8072438" algn="r"/>
              </a:tabLst>
              <a:defRPr/>
            </a:pPr>
            <a:r>
              <a:rPr kumimoji="0" lang="fr-FR" sz="1100" b="0" i="1" u="none" strike="noStrike" kern="1200" cap="none" spc="0" normalizeH="0" baseline="0" noProof="0" dirty="0" smtClean="0">
                <a:ln>
                  <a:noFill/>
                </a:ln>
                <a:solidFill>
                  <a:schemeClr val="tx2"/>
                </a:solidFill>
                <a:effectLst/>
                <a:uLnTx/>
                <a:uFillTx/>
                <a:latin typeface="+mn-lt"/>
                <a:ea typeface="+mn-ea"/>
                <a:cs typeface="+mn-cs"/>
              </a:rPr>
              <a:t>Intégrer la résilience dans la prospective territoriale : le Val d’Argens (Var), un cas d’école	</a:t>
            </a:r>
            <a:r>
              <a:rPr kumimoji="0" lang="fr-FR" sz="800" b="0" i="1" u="none" strike="noStrike" kern="1200" cap="none" spc="0" normalizeH="0" baseline="0" noProof="0" dirty="0" smtClean="0">
                <a:ln>
                  <a:noFill/>
                </a:ln>
                <a:solidFill>
                  <a:schemeClr val="tx2"/>
                </a:solidFill>
                <a:effectLst/>
                <a:uLnTx/>
                <a:uFillTx/>
                <a:latin typeface="+mn-lt"/>
                <a:ea typeface="+mn-ea"/>
                <a:cs typeface="+mn-cs"/>
              </a:rPr>
              <a:t>© www.viva2010.org</a:t>
            </a:r>
          </a:p>
        </p:txBody>
      </p:sp>
      <p:sp>
        <p:nvSpPr>
          <p:cNvPr id="10" name="Rectangle 9"/>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32656"/>
            <a:ext cx="8928992" cy="1362075"/>
          </a:xfrm>
          <a:ln>
            <a:noFill/>
          </a:ln>
        </p:spPr>
        <p:txBody>
          <a:bodyPr anchor="ctr">
            <a:normAutofit/>
          </a:bodyPr>
          <a:lstStyle/>
          <a:p>
            <a:pPr algn="ctr"/>
            <a:r>
              <a:rPr lang="fr-FR" sz="3100" b="1" dirty="0" smtClean="0">
                <a:effectLst>
                  <a:outerShdw blurRad="38100" dist="38100" dir="2700000" algn="tl">
                    <a:srgbClr val="000000">
                      <a:alpha val="43137"/>
                    </a:srgbClr>
                  </a:outerShdw>
                </a:effectLst>
              </a:rPr>
              <a:t>L’Argens, grand méconnu du Var (83)</a:t>
            </a:r>
            <a:endParaRPr lang="fr-FR" sz="3100" b="1" dirty="0">
              <a:effectLst>
                <a:outerShdw blurRad="38100" dist="38100" dir="2700000" algn="tl">
                  <a:srgbClr val="000000">
                    <a:alpha val="43137"/>
                  </a:srgbClr>
                </a:outerShdw>
              </a:effectLst>
            </a:endParaRPr>
          </a:p>
        </p:txBody>
      </p:sp>
      <p:sp>
        <p:nvSpPr>
          <p:cNvPr id="4" name="Text Placeholder 3"/>
          <p:cNvSpPr>
            <a:spLocks noGrp="1"/>
          </p:cNvSpPr>
          <p:nvPr>
            <p:ph type="body" idx="1"/>
          </p:nvPr>
        </p:nvSpPr>
        <p:spPr>
          <a:xfrm>
            <a:off x="683568" y="2204864"/>
            <a:ext cx="7772400" cy="3816424"/>
          </a:xfrm>
        </p:spPr>
        <p:txBody>
          <a:bodyPr>
            <a:normAutofit/>
          </a:bodyPr>
          <a:lstStyle/>
          <a:p>
            <a:pPr marL="457200" indent="-457200" algn="just">
              <a:lnSpc>
                <a:spcPct val="110000"/>
              </a:lnSpc>
              <a:spcBef>
                <a:spcPts val="0"/>
              </a:spcBef>
              <a:spcAft>
                <a:spcPts val="1200"/>
              </a:spcAft>
              <a:buFont typeface="Arial" pitchFamily="34" charset="0"/>
              <a:buChar char="•"/>
            </a:pPr>
            <a:r>
              <a:rPr lang="fr-FR" dirty="0" smtClean="0">
                <a:solidFill>
                  <a:schemeClr val="tx2">
                    <a:lumMod val="75000"/>
                  </a:schemeClr>
                </a:solidFill>
              </a:rPr>
              <a:t>Ce fleuve côtier non domanial et devenu non navigable, est aujourd’hui si peu considéré qu’il ne figurait même pas en 2010 sur les cartes “</a:t>
            </a:r>
            <a:r>
              <a:rPr lang="fr-FR" dirty="0" err="1" smtClean="0">
                <a:solidFill>
                  <a:schemeClr val="tx2">
                    <a:lumMod val="75000"/>
                  </a:schemeClr>
                </a:solidFill>
              </a:rPr>
              <a:t>Vigicrues</a:t>
            </a:r>
            <a:r>
              <a:rPr lang="fr-FR" dirty="0" smtClean="0">
                <a:solidFill>
                  <a:schemeClr val="tx2">
                    <a:lumMod val="75000"/>
                  </a:schemeClr>
                </a:solidFill>
              </a:rPr>
              <a:t>“ de Météo-France ! </a:t>
            </a:r>
          </a:p>
          <a:p>
            <a:pPr marL="457200" indent="-457200" algn="just">
              <a:lnSpc>
                <a:spcPct val="110000"/>
              </a:lnSpc>
              <a:spcBef>
                <a:spcPts val="0"/>
              </a:spcBef>
              <a:spcAft>
                <a:spcPts val="1200"/>
              </a:spcAft>
              <a:buFont typeface="Arial" pitchFamily="34" charset="0"/>
              <a:buChar char="•"/>
            </a:pPr>
            <a:r>
              <a:rPr lang="fr-FR" dirty="0" smtClean="0">
                <a:solidFill>
                  <a:schemeClr val="tx2">
                    <a:lumMod val="75000"/>
                  </a:schemeClr>
                </a:solidFill>
              </a:rPr>
              <a:t>Le long bassin versant est alimenté par des torrents capricieux du Haut Var, </a:t>
            </a:r>
          </a:p>
          <a:p>
            <a:pPr marL="457200" indent="-457200" algn="just">
              <a:lnSpc>
                <a:spcPct val="110000"/>
              </a:lnSpc>
              <a:buFont typeface="Arial" pitchFamily="34" charset="0"/>
              <a:buChar char="•"/>
            </a:pPr>
            <a:r>
              <a:rPr lang="fr-FR" dirty="0" smtClean="0">
                <a:solidFill>
                  <a:schemeClr val="tx2">
                    <a:lumMod val="75000"/>
                  </a:schemeClr>
                </a:solidFill>
              </a:rPr>
              <a:t>De véritables oueds, dont le plus violent est la Nartuby (agglomérations de Draguignan).</a:t>
            </a:r>
            <a:endParaRPr lang="fr-FR" i="1" dirty="0">
              <a:solidFill>
                <a:schemeClr val="tx2">
                  <a:lumMod val="75000"/>
                </a:schemeClr>
              </a:solidFill>
            </a:endParaRPr>
          </a:p>
        </p:txBody>
      </p:sp>
      <p:sp>
        <p:nvSpPr>
          <p:cNvPr id="6" name="Slide Number Placeholder 5"/>
          <p:cNvSpPr>
            <a:spLocks noGrp="1"/>
          </p:cNvSpPr>
          <p:nvPr>
            <p:ph type="sldNum" sz="quarter" idx="12"/>
          </p:nvPr>
        </p:nvSpPr>
        <p:spPr/>
        <p:txBody>
          <a:bodyPr/>
          <a:lstStyle/>
          <a:p>
            <a:fld id="{773A0A98-C74B-4A8E-8C94-34FEA95E1F93}" type="slidenum">
              <a:rPr lang="fr-FR" smtClean="0"/>
              <a:pPr/>
              <a:t>16</a:t>
            </a:fld>
            <a:endParaRPr lang="fr-FR"/>
          </a:p>
        </p:txBody>
      </p:sp>
      <p:sp>
        <p:nvSpPr>
          <p:cNvPr id="9" name="Footer Placeholder 4"/>
          <p:cNvSpPr txBox="1">
            <a:spLocks/>
          </p:cNvSpPr>
          <p:nvPr/>
        </p:nvSpPr>
        <p:spPr>
          <a:xfrm>
            <a:off x="683568" y="6237312"/>
            <a:ext cx="8280920" cy="457200"/>
          </a:xfrm>
          <a:prstGeom prst="rect">
            <a:avLst/>
          </a:prstGeom>
        </p:spPr>
        <p:txBody>
          <a:bodyPr anchor="ctr" anchorCtr="0"/>
          <a:lstStyle>
            <a:lvl1pPr>
              <a:defRPr sz="1100" i="1"/>
            </a:lvl1pPr>
          </a:lstStyle>
          <a:p>
            <a:pPr marL="0" marR="0" lvl="0" indent="0" algn="l" defTabSz="914400" rtl="0" eaLnBrk="1" fontAlgn="auto" latinLnBrk="0" hangingPunct="1">
              <a:lnSpc>
                <a:spcPct val="100000"/>
              </a:lnSpc>
              <a:spcBef>
                <a:spcPts val="0"/>
              </a:spcBef>
              <a:spcAft>
                <a:spcPts val="0"/>
              </a:spcAft>
              <a:buClrTx/>
              <a:buSzTx/>
              <a:buFontTx/>
              <a:buNone/>
              <a:tabLst>
                <a:tab pos="8072438" algn="r"/>
              </a:tabLst>
              <a:defRPr/>
            </a:pPr>
            <a:r>
              <a:rPr kumimoji="0" lang="fr-FR" sz="1100" b="0" i="1" u="none" strike="noStrike" kern="1200" cap="none" spc="0" normalizeH="0" baseline="0" noProof="0" dirty="0" smtClean="0">
                <a:ln>
                  <a:noFill/>
                </a:ln>
                <a:solidFill>
                  <a:schemeClr val="tx2"/>
                </a:solidFill>
                <a:effectLst/>
                <a:uLnTx/>
                <a:uFillTx/>
                <a:latin typeface="+mn-lt"/>
                <a:ea typeface="+mn-ea"/>
                <a:cs typeface="+mn-cs"/>
              </a:rPr>
              <a:t>Intégrer la résilience dans la prospective territoriale : le Val d’Argens (Var), un cas d’école	</a:t>
            </a:r>
            <a:r>
              <a:rPr kumimoji="0" lang="fr-FR" sz="800" b="0" i="1" u="none" strike="noStrike" kern="1200" cap="none" spc="0" normalizeH="0" baseline="0" noProof="0" dirty="0" smtClean="0">
                <a:ln>
                  <a:noFill/>
                </a:ln>
                <a:solidFill>
                  <a:schemeClr val="tx2"/>
                </a:solidFill>
                <a:effectLst/>
                <a:uLnTx/>
                <a:uFillTx/>
                <a:latin typeface="+mn-lt"/>
                <a:ea typeface="+mn-ea"/>
                <a:cs typeface="+mn-cs"/>
              </a:rPr>
              <a:t>© www.viva2010.org</a:t>
            </a:r>
          </a:p>
        </p:txBody>
      </p:sp>
      <p:sp>
        <p:nvSpPr>
          <p:cNvPr id="10" name="Rectangle 9"/>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7864" y="332656"/>
            <a:ext cx="5486400" cy="1002234"/>
          </a:xfrm>
        </p:spPr>
        <p:txBody>
          <a:bodyPr>
            <a:normAutofit/>
          </a:bodyPr>
          <a:lstStyle/>
          <a:p>
            <a:r>
              <a:rPr lang="fr-FR" dirty="0" smtClean="0"/>
              <a:t>L’ARGENS</a:t>
            </a:r>
            <a:r>
              <a:rPr lang="fr-FR" dirty="0"/>
              <a:t>, grand méconnu du </a:t>
            </a:r>
            <a:r>
              <a:rPr lang="fr-FR" dirty="0" smtClean="0"/>
              <a:t>VAR</a:t>
            </a:r>
            <a:endParaRPr lang="fr-FR" dirty="0"/>
          </a:p>
        </p:txBody>
      </p:sp>
      <p:sp>
        <p:nvSpPr>
          <p:cNvPr id="4" name="Text Placeholder 3"/>
          <p:cNvSpPr>
            <a:spLocks noGrp="1"/>
          </p:cNvSpPr>
          <p:nvPr>
            <p:ph type="body" sz="half" idx="2"/>
          </p:nvPr>
        </p:nvSpPr>
        <p:spPr>
          <a:xfrm>
            <a:off x="2339752" y="1412776"/>
            <a:ext cx="5486400" cy="804862"/>
          </a:xfrm>
        </p:spPr>
        <p:txBody>
          <a:bodyPr>
            <a:normAutofit fontScale="55000" lnSpcReduction="20000"/>
          </a:bodyPr>
          <a:lstStyle/>
          <a:p>
            <a:r>
              <a:rPr lang="fr-FR" i="1" dirty="0" smtClean="0"/>
              <a:t>Ce fleuve côtier non domanial et devenu non navigable, est aujourd’hui si peu considéré qu’il ne figurait même pas en 2010</a:t>
            </a:r>
            <a:br>
              <a:rPr lang="fr-FR" i="1" dirty="0" smtClean="0"/>
            </a:br>
            <a:r>
              <a:rPr lang="fr-FR" i="1" dirty="0" smtClean="0"/>
              <a:t>sur les cartes “</a:t>
            </a:r>
            <a:r>
              <a:rPr lang="fr-FR" i="1" dirty="0" err="1" smtClean="0"/>
              <a:t>Vigicrues</a:t>
            </a:r>
            <a:r>
              <a:rPr lang="fr-FR" i="1" dirty="0" smtClean="0"/>
              <a:t>“ de Météo-France !</a:t>
            </a:r>
          </a:p>
          <a:p>
            <a:r>
              <a:rPr lang="fr-FR" i="1" dirty="0" smtClean="0"/>
              <a:t>Le long bassin versant est alimenté par des torrents capricieux du Haut Var, </a:t>
            </a:r>
          </a:p>
          <a:p>
            <a:r>
              <a:rPr lang="fr-FR" i="1" dirty="0" smtClean="0"/>
              <a:t>de véritables oueds, dont le plus violent est la Nartuby (agglomérations de Draguignan).</a:t>
            </a:r>
          </a:p>
        </p:txBody>
      </p:sp>
      <p:sp>
        <p:nvSpPr>
          <p:cNvPr id="8" name="Slide Number Placeholder 7"/>
          <p:cNvSpPr>
            <a:spLocks noGrp="1"/>
          </p:cNvSpPr>
          <p:nvPr>
            <p:ph type="sldNum" sz="quarter" idx="12"/>
          </p:nvPr>
        </p:nvSpPr>
        <p:spPr/>
        <p:txBody>
          <a:bodyPr/>
          <a:lstStyle/>
          <a:p>
            <a:fld id="{773A0A98-C74B-4A8E-8C94-34FEA95E1F93}" type="slidenum">
              <a:rPr lang="fr-FR" smtClean="0"/>
              <a:pPr/>
              <a:t>17</a:t>
            </a:fld>
            <a:endParaRPr lang="fr-FR"/>
          </a:p>
        </p:txBody>
      </p:sp>
      <p:sp>
        <p:nvSpPr>
          <p:cNvPr id="7" name="Text Placeholder 3"/>
          <p:cNvSpPr txBox="1">
            <a:spLocks/>
          </p:cNvSpPr>
          <p:nvPr/>
        </p:nvSpPr>
        <p:spPr>
          <a:xfrm>
            <a:off x="251520" y="5085184"/>
            <a:ext cx="8640960" cy="804862"/>
          </a:xfrm>
          <a:prstGeom prst="rect">
            <a:avLst/>
          </a:prstGeom>
        </p:spPr>
        <p:txBody>
          <a:bodyPr vert="horz" lIns="91440" tIns="45720" rIns="91440" bIns="45720" rtlCol="0">
            <a:noAutofit/>
          </a:bodyPr>
          <a:lstStyle/>
          <a:p>
            <a:pPr lvl="0" algn="ctr">
              <a:spcBef>
                <a:spcPct val="20000"/>
              </a:spcBef>
            </a:pPr>
            <a:r>
              <a:rPr lang="fr-FR" sz="2000" i="1" dirty="0">
                <a:solidFill>
                  <a:schemeClr val="tx2">
                    <a:lumMod val="75000"/>
                  </a:schemeClr>
                </a:solidFill>
                <a:effectLst>
                  <a:outerShdw blurRad="38100" dist="38100" dir="2700000" algn="tl">
                    <a:srgbClr val="000000">
                      <a:alpha val="43137"/>
                    </a:srgbClr>
                  </a:outerShdw>
                </a:effectLst>
              </a:rPr>
              <a:t>Le cours paisible du fleuve s’établit à son confluent avec la Nartuby </a:t>
            </a:r>
            <a:r>
              <a:rPr lang="fr-FR" sz="2000" i="1" dirty="0" smtClean="0">
                <a:solidFill>
                  <a:schemeClr val="tx2">
                    <a:lumMod val="75000"/>
                  </a:schemeClr>
                </a:solidFill>
                <a:effectLst>
                  <a:outerShdw blurRad="38100" dist="38100" dir="2700000" algn="tl">
                    <a:srgbClr val="000000">
                      <a:alpha val="43137"/>
                    </a:srgbClr>
                  </a:outerShdw>
                </a:effectLst>
              </a:rPr>
              <a:t>(</a:t>
            </a:r>
            <a:r>
              <a:rPr lang="fr-FR" sz="2000" i="1" dirty="0">
                <a:solidFill>
                  <a:schemeClr val="tx2">
                    <a:lumMod val="75000"/>
                  </a:schemeClr>
                </a:solidFill>
                <a:effectLst>
                  <a:outerShdw blurRad="38100" dist="38100" dir="2700000" algn="tl">
                    <a:srgbClr val="000000">
                      <a:alpha val="43137"/>
                    </a:srgbClr>
                  </a:outerShdw>
                </a:effectLst>
              </a:rPr>
              <a:t>Le Muy) et la plaine de l’Argens</a:t>
            </a:r>
            <a:r>
              <a:rPr lang="fr-FR" sz="2000" i="1" dirty="0" smtClean="0">
                <a:solidFill>
                  <a:schemeClr val="tx2">
                    <a:lumMod val="75000"/>
                  </a:schemeClr>
                </a:solidFill>
                <a:effectLst>
                  <a:outerShdw blurRad="38100" dist="38100" dir="2700000" algn="tl">
                    <a:srgbClr val="000000">
                      <a:alpha val="43137"/>
                    </a:srgbClr>
                  </a:outerShdw>
                </a:effectLst>
              </a:rPr>
              <a:t>,</a:t>
            </a:r>
            <a:br>
              <a:rPr lang="fr-FR" sz="2000" i="1" dirty="0" smtClean="0">
                <a:solidFill>
                  <a:schemeClr val="tx2">
                    <a:lumMod val="75000"/>
                  </a:schemeClr>
                </a:solidFill>
                <a:effectLst>
                  <a:outerShdw blurRad="38100" dist="38100" dir="2700000" algn="tl">
                    <a:srgbClr val="000000">
                      <a:alpha val="43137"/>
                    </a:srgbClr>
                  </a:outerShdw>
                </a:effectLst>
              </a:rPr>
            </a:br>
            <a:r>
              <a:rPr lang="fr-FR" sz="2000" i="1" dirty="0" smtClean="0">
                <a:solidFill>
                  <a:schemeClr val="tx2">
                    <a:lumMod val="75000"/>
                  </a:schemeClr>
                </a:solidFill>
                <a:effectLst>
                  <a:outerShdw blurRad="38100" dist="38100" dir="2700000" algn="tl">
                    <a:srgbClr val="000000">
                      <a:alpha val="43137"/>
                    </a:srgbClr>
                  </a:outerShdw>
                </a:effectLst>
              </a:rPr>
              <a:t> </a:t>
            </a:r>
            <a:r>
              <a:rPr lang="fr-FR" sz="2000" i="1" dirty="0">
                <a:solidFill>
                  <a:schemeClr val="tx2">
                    <a:lumMod val="75000"/>
                  </a:schemeClr>
                </a:solidFill>
                <a:effectLst>
                  <a:outerShdw blurRad="38100" dist="38100" dir="2700000" algn="tl">
                    <a:srgbClr val="000000">
                      <a:alpha val="43137"/>
                    </a:srgbClr>
                  </a:outerShdw>
                </a:effectLst>
              </a:rPr>
              <a:t>à faible déclivité, le conduit à la mer. </a:t>
            </a:r>
          </a:p>
        </p:txBody>
      </p:sp>
      <p:pic>
        <p:nvPicPr>
          <p:cNvPr id="13" name="Picture Placeholder 12" descr="PAPI_CG83-2.jpg"/>
          <p:cNvPicPr>
            <a:picLocks noGrp="1" noChangeAspect="1"/>
          </p:cNvPicPr>
          <p:nvPr>
            <p:ph type="pic" idx="1"/>
          </p:nvPr>
        </p:nvPicPr>
        <p:blipFill>
          <a:blip r:embed="rId3" cstate="print"/>
          <a:srcRect t="6201" b="6201"/>
          <a:stretch>
            <a:fillRect/>
          </a:stretch>
        </p:blipFill>
        <p:spPr/>
      </p:pic>
      <p:sp>
        <p:nvSpPr>
          <p:cNvPr id="14" name="TextBox 13"/>
          <p:cNvSpPr txBox="1"/>
          <p:nvPr/>
        </p:nvSpPr>
        <p:spPr>
          <a:xfrm>
            <a:off x="5724128" y="3933056"/>
            <a:ext cx="3744416" cy="646331"/>
          </a:xfrm>
          <a:prstGeom prst="rect">
            <a:avLst/>
          </a:prstGeom>
          <a:noFill/>
        </p:spPr>
        <p:txBody>
          <a:bodyPr wrap="square" rtlCol="0">
            <a:spAutoFit/>
          </a:bodyPr>
          <a:lstStyle/>
          <a:p>
            <a:r>
              <a:rPr lang="fr-CH" b="1" dirty="0" smtClean="0"/>
              <a:t>Bassin Argens 2700 km</a:t>
            </a:r>
            <a:r>
              <a:rPr lang="fr-CH" b="1" baseline="30000" dirty="0" smtClean="0"/>
              <a:t>2</a:t>
            </a:r>
          </a:p>
          <a:p>
            <a:r>
              <a:rPr lang="fr-CH" b="1" baseline="30000" dirty="0" smtClean="0"/>
              <a:t>Source CG83 (PAPI_CG83.pdf) </a:t>
            </a:r>
            <a:endParaRPr lang="fr-FR" b="1" dirty="0"/>
          </a:p>
        </p:txBody>
      </p:sp>
      <p:sp>
        <p:nvSpPr>
          <p:cNvPr id="9" name="Rectangle 8"/>
          <p:cNvSpPr/>
          <p:nvPr/>
        </p:nvSpPr>
        <p:spPr>
          <a:xfrm>
            <a:off x="6084168" y="2276872"/>
            <a:ext cx="1944216" cy="1080120"/>
          </a:xfrm>
          <a:prstGeom prst="rect">
            <a:avLst/>
          </a:prstGeom>
          <a:noFill/>
          <a:ln w="317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Straight Arrow Connector 10"/>
          <p:cNvCxnSpPr/>
          <p:nvPr/>
        </p:nvCxnSpPr>
        <p:spPr>
          <a:xfrm flipH="1">
            <a:off x="7452320" y="620688"/>
            <a:ext cx="576064" cy="187220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884368" y="260648"/>
            <a:ext cx="793807" cy="369332"/>
          </a:xfrm>
          <a:prstGeom prst="rect">
            <a:avLst/>
          </a:prstGeom>
          <a:solidFill>
            <a:schemeClr val="accent1">
              <a:lumMod val="20000"/>
              <a:lumOff val="80000"/>
            </a:schemeClr>
          </a:solidFill>
        </p:spPr>
        <p:txBody>
          <a:bodyPr wrap="none" rtlCol="0">
            <a:spAutoFit/>
          </a:bodyPr>
          <a:lstStyle/>
          <a:p>
            <a:r>
              <a:rPr lang="fr-CH" dirty="0" smtClean="0">
                <a:solidFill>
                  <a:schemeClr val="accent1">
                    <a:lumMod val="75000"/>
                  </a:schemeClr>
                </a:solidFill>
                <a:effectLst>
                  <a:outerShdw blurRad="38100" dist="38100" dir="2700000" algn="tl">
                    <a:srgbClr val="000000">
                      <a:alpha val="43137"/>
                    </a:srgbClr>
                  </a:outerShdw>
                </a:effectLst>
              </a:rPr>
              <a:t>Delta</a:t>
            </a:r>
            <a:endParaRPr lang="fr-FR" dirty="0">
              <a:solidFill>
                <a:schemeClr val="accent1">
                  <a:lumMod val="75000"/>
                </a:schemeClr>
              </a:solidFill>
              <a:effectLst>
                <a:outerShdw blurRad="38100" dist="38100" dir="2700000" algn="tl">
                  <a:srgbClr val="000000">
                    <a:alpha val="43137"/>
                  </a:srgbClr>
                </a:outerShdw>
              </a:effectLst>
            </a:endParaRPr>
          </a:p>
        </p:txBody>
      </p:sp>
    </p:spTree>
  </p:cSld>
  <p:clrMapOvr>
    <a:masterClrMapping/>
  </p:clrMapOvr>
  <p:transition spd="slow">
    <p:wedg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fr-FR" b="0" dirty="0" smtClean="0">
                <a:effectLst>
                  <a:outerShdw blurRad="38100" dist="38100" dir="2700000" algn="tl">
                    <a:srgbClr val="FFFFFF"/>
                  </a:outerShdw>
                </a:effectLst>
                <a:latin typeface="Arial" charset="0"/>
              </a:rPr>
              <a:t>Étude des blocages et d'un processus non abouti</a:t>
            </a:r>
            <a:endParaRPr lang="fr-FR" dirty="0"/>
          </a:p>
        </p:txBody>
      </p:sp>
      <p:sp>
        <p:nvSpPr>
          <p:cNvPr id="9" name="Text Placeholder 8"/>
          <p:cNvSpPr>
            <a:spLocks noGrp="1"/>
          </p:cNvSpPr>
          <p:nvPr>
            <p:ph type="body" idx="1"/>
          </p:nvPr>
        </p:nvSpPr>
        <p:spPr>
          <a:xfrm>
            <a:off x="467544" y="5733256"/>
            <a:ext cx="4040188" cy="402059"/>
          </a:xfrm>
        </p:spPr>
        <p:txBody>
          <a:bodyPr>
            <a:normAutofit fontScale="92500" lnSpcReduction="10000"/>
          </a:bodyPr>
          <a:lstStyle/>
          <a:p>
            <a:r>
              <a:rPr lang="fr-CH" dirty="0" smtClean="0"/>
              <a:t>La plaine la plus fertile</a:t>
            </a:r>
            <a:endParaRPr lang="fr-FR" dirty="0"/>
          </a:p>
        </p:txBody>
      </p:sp>
      <p:sp>
        <p:nvSpPr>
          <p:cNvPr id="10" name="Text Placeholder 9"/>
          <p:cNvSpPr>
            <a:spLocks noGrp="1"/>
          </p:cNvSpPr>
          <p:nvPr>
            <p:ph type="body" sz="half" idx="3"/>
          </p:nvPr>
        </p:nvSpPr>
        <p:spPr>
          <a:xfrm>
            <a:off x="4644008" y="5733256"/>
            <a:ext cx="4041775" cy="402059"/>
          </a:xfrm>
        </p:spPr>
        <p:txBody>
          <a:bodyPr>
            <a:normAutofit fontScale="77500" lnSpcReduction="20000"/>
          </a:bodyPr>
          <a:lstStyle/>
          <a:p>
            <a:r>
              <a:rPr lang="fr-CH" dirty="0" smtClean="0"/>
              <a:t>D’immenses plages de sable</a:t>
            </a:r>
            <a:endParaRPr lang="fr-FR" dirty="0"/>
          </a:p>
        </p:txBody>
      </p:sp>
      <p:sp>
        <p:nvSpPr>
          <p:cNvPr id="13" name="Slide Number Placeholder 12"/>
          <p:cNvSpPr>
            <a:spLocks noGrp="1"/>
          </p:cNvSpPr>
          <p:nvPr>
            <p:ph type="sldNum" sz="quarter" idx="12"/>
          </p:nvPr>
        </p:nvSpPr>
        <p:spPr/>
        <p:txBody>
          <a:bodyPr/>
          <a:lstStyle/>
          <a:p>
            <a:fld id="{773A0A98-C74B-4A8E-8C94-34FEA95E1F93}" type="slidenum">
              <a:rPr lang="fr-FR" smtClean="0"/>
              <a:pPr/>
              <a:t>18</a:t>
            </a:fld>
            <a:endParaRPr lang="fr-FR" dirty="0"/>
          </a:p>
        </p:txBody>
      </p:sp>
      <p:pic>
        <p:nvPicPr>
          <p:cNvPr id="5" name="Picture Placeholder 4" descr="Photo à ajouter.jpg"/>
          <p:cNvPicPr>
            <a:picLocks noGrp="1" noChangeAspect="1"/>
          </p:cNvPicPr>
          <p:nvPr>
            <p:ph sz="half" idx="2"/>
          </p:nvPr>
        </p:nvPicPr>
        <p:blipFill>
          <a:blip r:embed="rId3" cstate="print"/>
          <a:stretch>
            <a:fillRect/>
          </a:stretch>
        </p:blipFill>
        <p:spPr>
          <a:xfrm>
            <a:off x="179512" y="2780928"/>
            <a:ext cx="4440674" cy="2432874"/>
          </a:xfrm>
        </p:spPr>
      </p:pic>
      <p:pic>
        <p:nvPicPr>
          <p:cNvPr id="12" name="Content Placeholder 11" descr="Photo à ajouter.jpg"/>
          <p:cNvPicPr>
            <a:picLocks noGrp="1" noChangeAspect="1"/>
          </p:cNvPicPr>
          <p:nvPr>
            <p:ph sz="half" idx="4"/>
          </p:nvPr>
        </p:nvPicPr>
        <p:blipFill>
          <a:blip r:embed="rId4" cstate="print"/>
          <a:stretch>
            <a:fillRect/>
          </a:stretch>
        </p:blipFill>
        <p:spPr>
          <a:xfrm>
            <a:off x="4716016" y="2780928"/>
            <a:ext cx="4299520" cy="2456869"/>
          </a:xfrm>
        </p:spPr>
      </p:pic>
      <p:sp>
        <p:nvSpPr>
          <p:cNvPr id="15" name="Text Placeholder 4"/>
          <p:cNvSpPr txBox="1">
            <a:spLocks/>
          </p:cNvSpPr>
          <p:nvPr/>
        </p:nvSpPr>
        <p:spPr>
          <a:xfrm>
            <a:off x="755576" y="1772816"/>
            <a:ext cx="7772400" cy="666303"/>
          </a:xfrm>
          <a:prstGeom prst="rect">
            <a:avLst/>
          </a:prstGeom>
        </p:spPr>
        <p:txBody>
          <a:bodyPr vert="horz" lIns="91440" tIns="45720" rIns="91440" bIns="45720" rtlCol="0" anchor="b">
            <a:normAutofit fontScale="8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400" b="1" i="0" u="none" strike="noStrike" kern="1200" cap="none" spc="0" normalizeH="0" baseline="0" noProof="0" dirty="0" smtClean="0">
                <a:ln>
                  <a:noFill/>
                </a:ln>
                <a:solidFill>
                  <a:schemeClr val="tx1"/>
                </a:solidFill>
                <a:effectLst/>
                <a:uLnTx/>
                <a:uFillTx/>
                <a:latin typeface="+mn-lt"/>
                <a:ea typeface="Calibri"/>
                <a:cs typeface="Times New Roman"/>
              </a:rPr>
              <a:t>1. Le contexte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400" b="1" i="0" u="none" strike="noStrike" kern="1200" cap="none" spc="0" normalizeH="0" baseline="0" noProof="0" dirty="0" smtClean="0">
                <a:ln>
                  <a:noFill/>
                </a:ln>
                <a:solidFill>
                  <a:schemeClr val="tx1"/>
                </a:solidFill>
                <a:effectLst/>
                <a:uLnTx/>
                <a:uFillTx/>
                <a:latin typeface="+mn-lt"/>
                <a:ea typeface="Calibri"/>
                <a:cs typeface="Times New Roman"/>
              </a:rPr>
              <a:t>	1.2. Atouts et contraintes du territoire</a:t>
            </a:r>
          </a:p>
        </p:txBody>
      </p:sp>
      <p:sp>
        <p:nvSpPr>
          <p:cNvPr id="11" name="Footer Placeholder 4"/>
          <p:cNvSpPr>
            <a:spLocks noGrp="1"/>
          </p:cNvSpPr>
          <p:nvPr>
            <p:ph type="ftr" sz="quarter" idx="11"/>
          </p:nvPr>
        </p:nvSpPr>
        <p:spPr>
          <a:xfrm>
            <a:off x="755576" y="6237312"/>
            <a:ext cx="8280920" cy="457200"/>
          </a:xfrm>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16" name="Rectangle 15"/>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79512" y="274638"/>
            <a:ext cx="8856984" cy="1138138"/>
          </a:xfrm>
        </p:spPr>
        <p:txBody>
          <a:bodyPr anchor="t">
            <a:normAutofit/>
          </a:bodyPr>
          <a:lstStyle/>
          <a:p>
            <a:r>
              <a:rPr lang="fr-FR" sz="3100" b="0" dirty="0" smtClean="0">
                <a:effectLst>
                  <a:outerShdw blurRad="38100" dist="38100" dir="2700000" algn="tl">
                    <a:srgbClr val="FFFFFF"/>
                  </a:outerShdw>
                </a:effectLst>
                <a:latin typeface="Arial" charset="0"/>
              </a:rPr>
              <a:t>La Basse Vallée de l’Argens est le moteur économique du littoral est-varois.</a:t>
            </a:r>
            <a:endParaRPr lang="fr-FR" sz="3100" dirty="0"/>
          </a:p>
        </p:txBody>
      </p:sp>
      <p:sp>
        <p:nvSpPr>
          <p:cNvPr id="9" name="Text Placeholder 8"/>
          <p:cNvSpPr>
            <a:spLocks noGrp="1"/>
          </p:cNvSpPr>
          <p:nvPr>
            <p:ph type="body" idx="1"/>
          </p:nvPr>
        </p:nvSpPr>
        <p:spPr>
          <a:xfrm>
            <a:off x="6804248" y="4941168"/>
            <a:ext cx="2088232" cy="1008112"/>
          </a:xfrm>
        </p:spPr>
        <p:txBody>
          <a:bodyPr anchor="t">
            <a:normAutofit fontScale="70000" lnSpcReduction="20000"/>
          </a:bodyPr>
          <a:lstStyle/>
          <a:p>
            <a:pPr algn="ctr"/>
            <a:r>
              <a:rPr lang="fr-CH" dirty="0" smtClean="0">
                <a:effectLst>
                  <a:outerShdw blurRad="38100" dist="38100" dir="2700000" algn="tl">
                    <a:srgbClr val="000000">
                      <a:alpha val="43137"/>
                    </a:srgbClr>
                  </a:outerShdw>
                </a:effectLst>
              </a:rPr>
              <a:t>Sont laissés dans un risque permanent insupportable</a:t>
            </a:r>
            <a:endParaRPr lang="fr-FR" dirty="0">
              <a:effectLst>
                <a:outerShdw blurRad="38100" dist="38100" dir="2700000" algn="tl">
                  <a:srgbClr val="000000">
                    <a:alpha val="43137"/>
                  </a:srgbClr>
                </a:outerShdw>
              </a:effectLst>
            </a:endParaRPr>
          </a:p>
        </p:txBody>
      </p:sp>
      <p:sp>
        <p:nvSpPr>
          <p:cNvPr id="13" name="Slide Number Placeholder 12"/>
          <p:cNvSpPr>
            <a:spLocks noGrp="1"/>
          </p:cNvSpPr>
          <p:nvPr>
            <p:ph type="sldNum" sz="quarter" idx="12"/>
          </p:nvPr>
        </p:nvSpPr>
        <p:spPr/>
        <p:txBody>
          <a:bodyPr/>
          <a:lstStyle/>
          <a:p>
            <a:fld id="{773A0A98-C74B-4A8E-8C94-34FEA95E1F93}" type="slidenum">
              <a:rPr lang="fr-FR" smtClean="0"/>
              <a:pPr/>
              <a:t>19</a:t>
            </a:fld>
            <a:endParaRPr lang="fr-FR" dirty="0"/>
          </a:p>
        </p:txBody>
      </p:sp>
      <p:pic>
        <p:nvPicPr>
          <p:cNvPr id="5" name="Picture Placeholder 4" descr="Photo à ajouter.jpg"/>
          <p:cNvPicPr>
            <a:picLocks noGrp="1" noChangeAspect="1"/>
          </p:cNvPicPr>
          <p:nvPr>
            <p:ph sz="half" idx="2"/>
          </p:nvPr>
        </p:nvPicPr>
        <p:blipFill>
          <a:blip r:embed="rId3" cstate="print"/>
          <a:stretch>
            <a:fillRect/>
          </a:stretch>
        </p:blipFill>
        <p:spPr>
          <a:xfrm>
            <a:off x="5868143" y="2852936"/>
            <a:ext cx="2916967" cy="1872208"/>
          </a:xfrm>
        </p:spPr>
      </p:pic>
      <p:pic>
        <p:nvPicPr>
          <p:cNvPr id="12" name="Content Placeholder 11" descr="Photo à ajouter.jpg"/>
          <p:cNvPicPr>
            <a:picLocks noGrp="1" noChangeAspect="1"/>
          </p:cNvPicPr>
          <p:nvPr>
            <p:ph sz="half" idx="4"/>
          </p:nvPr>
        </p:nvPicPr>
        <p:blipFill>
          <a:blip r:embed="rId4" cstate="print"/>
          <a:stretch>
            <a:fillRect/>
          </a:stretch>
        </p:blipFill>
        <p:spPr>
          <a:xfrm>
            <a:off x="251520" y="4149080"/>
            <a:ext cx="3345455" cy="1944216"/>
          </a:xfrm>
        </p:spPr>
      </p:pic>
      <p:sp>
        <p:nvSpPr>
          <p:cNvPr id="15" name="Text Placeholder 4"/>
          <p:cNvSpPr txBox="1">
            <a:spLocks/>
          </p:cNvSpPr>
          <p:nvPr/>
        </p:nvSpPr>
        <p:spPr>
          <a:xfrm>
            <a:off x="179512" y="1628800"/>
            <a:ext cx="8784976" cy="2520280"/>
          </a:xfrm>
          <a:prstGeom prst="rect">
            <a:avLst/>
          </a:prstGeom>
        </p:spPr>
        <p:txBody>
          <a:bodyPr vert="horz" lIns="91440" tIns="45720" rIns="91440" bIns="45720" rtlCol="0" anchor="t">
            <a:normAutofit/>
          </a:bodyPr>
          <a:lstStyle/>
          <a:p>
            <a:r>
              <a:rPr lang="fr-FR" sz="2000" u="sng" dirty="0" smtClean="0"/>
              <a:t>2 enjeux </a:t>
            </a:r>
            <a:r>
              <a:rPr lang="fr-FR" sz="2000" u="sng" dirty="0"/>
              <a:t>majeurs</a:t>
            </a:r>
            <a:r>
              <a:rPr lang="fr-FR" sz="2000" dirty="0"/>
              <a:t> : sa protection et son développement raisonné </a:t>
            </a:r>
          </a:p>
          <a:p>
            <a:pPr>
              <a:spcAft>
                <a:spcPts val="1200"/>
              </a:spcAft>
            </a:pPr>
            <a:r>
              <a:rPr lang="fr-FR" sz="2000" u="sng" dirty="0" smtClean="0"/>
              <a:t>2 ressources </a:t>
            </a:r>
            <a:r>
              <a:rPr lang="fr-FR" sz="2000" u="sng" dirty="0"/>
              <a:t>de base fragiles</a:t>
            </a:r>
            <a:r>
              <a:rPr lang="fr-FR" sz="2000" dirty="0"/>
              <a:t> : la Terre fertile, la Mer et ses </a:t>
            </a:r>
            <a:r>
              <a:rPr lang="fr-FR" sz="2000" dirty="0" smtClean="0"/>
              <a:t>plages </a:t>
            </a:r>
            <a:endParaRPr lang="fr-FR" sz="2000" dirty="0"/>
          </a:p>
          <a:p>
            <a:r>
              <a:rPr lang="fr-FR" sz="2000" b="1" dirty="0"/>
              <a:t>Des acteurs sinistrés mais </a:t>
            </a:r>
            <a:r>
              <a:rPr lang="fr-FR" sz="2000" b="1" dirty="0" smtClean="0"/>
              <a:t>déterminés à </a:t>
            </a:r>
            <a:r>
              <a:rPr lang="fr-FR" sz="2000" b="1" dirty="0"/>
              <a:t>relever les défis </a:t>
            </a:r>
            <a:r>
              <a:rPr lang="fr-FR" sz="2000" b="1" dirty="0" smtClean="0"/>
              <a:t>:</a:t>
            </a:r>
            <a:br>
              <a:rPr lang="fr-FR" sz="2000" b="1" dirty="0" smtClean="0"/>
            </a:br>
            <a:r>
              <a:rPr lang="fr-FR" sz="2000" dirty="0" smtClean="0"/>
              <a:t>de </a:t>
            </a:r>
            <a:r>
              <a:rPr lang="fr-FR" sz="2000" dirty="0"/>
              <a:t>l’Agriculture biologique à circuits </a:t>
            </a:r>
            <a:r>
              <a:rPr lang="fr-FR" sz="2000" dirty="0" smtClean="0"/>
              <a:t>courts</a:t>
            </a:r>
            <a:br>
              <a:rPr lang="fr-FR" sz="2000" dirty="0" smtClean="0"/>
            </a:br>
            <a:r>
              <a:rPr lang="fr-FR" sz="2000" dirty="0" smtClean="0"/>
              <a:t>(</a:t>
            </a:r>
            <a:r>
              <a:rPr lang="fr-FR" sz="2000" dirty="0"/>
              <a:t>fruits, légumes, vins, fleurs, élevages) </a:t>
            </a:r>
          </a:p>
          <a:p>
            <a:r>
              <a:rPr lang="fr-FR" sz="2000" dirty="0"/>
              <a:t>du Tourisme pour tous (plein air, mer </a:t>
            </a:r>
            <a:r>
              <a:rPr lang="fr-FR" sz="2000" dirty="0" smtClean="0"/>
              <a:t>et</a:t>
            </a:r>
            <a:br>
              <a:rPr lang="fr-FR" sz="2000" dirty="0" smtClean="0"/>
            </a:br>
            <a:r>
              <a:rPr lang="fr-FR" sz="2000" dirty="0" smtClean="0"/>
              <a:t>soleil 6 mois </a:t>
            </a:r>
            <a:r>
              <a:rPr lang="fr-FR" sz="2000" dirty="0"/>
              <a:t>de l’année en Méditerranée) </a:t>
            </a:r>
          </a:p>
        </p:txBody>
      </p:sp>
      <p:pic>
        <p:nvPicPr>
          <p:cNvPr id="11" name="Content Placeholder 11" descr="Photo à ajouter.jpg"/>
          <p:cNvPicPr>
            <a:picLocks noChangeAspect="1"/>
          </p:cNvPicPr>
          <p:nvPr/>
        </p:nvPicPr>
        <p:blipFill>
          <a:blip r:embed="rId5" cstate="print"/>
          <a:stretch>
            <a:fillRect/>
          </a:stretch>
        </p:blipFill>
        <p:spPr>
          <a:xfrm>
            <a:off x="3635896" y="4005064"/>
            <a:ext cx="3053140" cy="1872208"/>
          </a:xfrm>
          <a:prstGeom prst="rect">
            <a:avLst/>
          </a:prstGeom>
        </p:spPr>
      </p:pic>
      <p:sp>
        <p:nvSpPr>
          <p:cNvPr id="16" name="Text Placeholder 9"/>
          <p:cNvSpPr txBox="1">
            <a:spLocks/>
          </p:cNvSpPr>
          <p:nvPr/>
        </p:nvSpPr>
        <p:spPr>
          <a:xfrm>
            <a:off x="6300192" y="3140968"/>
            <a:ext cx="1872208" cy="576064"/>
          </a:xfrm>
          <a:prstGeom prst="rect">
            <a:avLst/>
          </a:prstGeom>
        </p:spPr>
        <p:txBody>
          <a:bodyPr vert="horz" lIns="91440" tIns="45720" rIns="91440" bIns="45720" rtlCol="0" anchor="t">
            <a:normAutofit fontScale="62500" lnSpcReduction="2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fr-CH" sz="2400" b="1" i="0" u="non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mn-lt"/>
                <a:ea typeface="+mn-ea"/>
                <a:cs typeface="+mn-cs"/>
              </a:rPr>
              <a:t>Le maraîchage</a:t>
            </a:r>
            <a:br>
              <a:rPr kumimoji="0" lang="fr-CH" sz="2400" b="1" i="0" u="non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mn-lt"/>
                <a:ea typeface="+mn-ea"/>
                <a:cs typeface="+mn-cs"/>
              </a:rPr>
            </a:br>
            <a:r>
              <a:rPr kumimoji="0" lang="fr-CH" sz="2400" b="1" i="0" u="non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mn-lt"/>
                <a:ea typeface="+mn-ea"/>
                <a:cs typeface="+mn-cs"/>
              </a:rPr>
              <a:t>sous serres</a:t>
            </a:r>
            <a:endParaRPr kumimoji="0" lang="fr-FR" sz="2400" b="1" i="0" u="non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mn-lt"/>
              <a:ea typeface="+mn-ea"/>
              <a:cs typeface="+mn-cs"/>
            </a:endParaRPr>
          </a:p>
        </p:txBody>
      </p:sp>
      <p:sp>
        <p:nvSpPr>
          <p:cNvPr id="17" name="Text Placeholder 9"/>
          <p:cNvSpPr txBox="1">
            <a:spLocks/>
          </p:cNvSpPr>
          <p:nvPr/>
        </p:nvSpPr>
        <p:spPr>
          <a:xfrm>
            <a:off x="4644008" y="4293096"/>
            <a:ext cx="1368152" cy="402059"/>
          </a:xfrm>
          <a:prstGeom prst="rect">
            <a:avLst/>
          </a:prstGeom>
        </p:spPr>
        <p:txBody>
          <a:bodyPr vert="horz" lIns="91440" tIns="45720" rIns="91440" bIns="45720" rtlCol="0" anchor="b">
            <a:normAutofit fontScale="77500" lnSpcReduction="20000"/>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CH" sz="2400" b="1" i="0" u="none" kern="1200" cap="none" spc="0" normalizeH="0" baseline="0" noProof="0" dirty="0" smtClean="0">
                <a:ln>
                  <a:noFill/>
                </a:ln>
                <a:solidFill>
                  <a:srgbClr val="FFFF00"/>
                </a:solidFill>
                <a:effectLst/>
                <a:uLnTx/>
                <a:uFillTx/>
                <a:latin typeface="+mn-lt"/>
                <a:ea typeface="+mn-ea"/>
                <a:cs typeface="+mn-cs"/>
              </a:rPr>
              <a:t>Le bétail</a:t>
            </a:r>
            <a:endParaRPr kumimoji="0" lang="fr-FR" sz="2400" b="1" i="0" u="none" kern="1200" cap="none" spc="0" normalizeH="0" baseline="0" noProof="0" dirty="0" smtClean="0">
              <a:ln>
                <a:noFill/>
              </a:ln>
              <a:solidFill>
                <a:srgbClr val="FFFF00"/>
              </a:solidFill>
              <a:effectLst/>
              <a:uLnTx/>
              <a:uFillTx/>
              <a:latin typeface="+mn-lt"/>
              <a:ea typeface="+mn-ea"/>
              <a:cs typeface="+mn-cs"/>
            </a:endParaRPr>
          </a:p>
        </p:txBody>
      </p:sp>
      <p:sp>
        <p:nvSpPr>
          <p:cNvPr id="19" name="Footer Placeholder 4"/>
          <p:cNvSpPr>
            <a:spLocks noGrp="1"/>
          </p:cNvSpPr>
          <p:nvPr>
            <p:ph type="ftr" sz="quarter" idx="11"/>
          </p:nvPr>
        </p:nvSpPr>
        <p:spPr>
          <a:xfrm>
            <a:off x="755576" y="6237312"/>
            <a:ext cx="8280920" cy="457200"/>
          </a:xfrm>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20" name="Rectangle 19"/>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Text Placeholder 9"/>
          <p:cNvSpPr>
            <a:spLocks noGrp="1"/>
          </p:cNvSpPr>
          <p:nvPr>
            <p:ph type="body" sz="half" idx="3"/>
          </p:nvPr>
        </p:nvSpPr>
        <p:spPr>
          <a:xfrm>
            <a:off x="1403648" y="5085184"/>
            <a:ext cx="1800200" cy="936104"/>
          </a:xfrm>
        </p:spPr>
        <p:txBody>
          <a:bodyPr anchor="t">
            <a:noAutofit/>
          </a:bodyPr>
          <a:lstStyle/>
          <a:p>
            <a:pPr algn="ctr"/>
            <a:r>
              <a:rPr lang="fr-CH" sz="1800" dirty="0" smtClean="0">
                <a:solidFill>
                  <a:srgbClr val="FFFF00"/>
                </a:solidFill>
                <a:effectLst>
                  <a:outerShdw blurRad="38100" dist="38100" dir="2700000" algn="tl">
                    <a:srgbClr val="000000">
                      <a:alpha val="43137"/>
                    </a:srgbClr>
                  </a:outerShdw>
                </a:effectLst>
                <a:latin typeface="+mn-lt"/>
              </a:rPr>
              <a:t>L’hôtellerie</a:t>
            </a:r>
            <a:r>
              <a:rPr lang="fr-CH" sz="1800" dirty="0" smtClean="0">
                <a:solidFill>
                  <a:srgbClr val="FFFF00"/>
                </a:solidFill>
                <a:effectLst>
                  <a:outerShdw blurRad="38100" dist="38100" dir="2700000" algn="tl">
                    <a:srgbClr val="000000">
                      <a:alpha val="43137"/>
                    </a:srgbClr>
                  </a:outerShdw>
                </a:effectLst>
              </a:rPr>
              <a:t> de</a:t>
            </a:r>
            <a:br>
              <a:rPr lang="fr-CH" sz="1800" dirty="0" smtClean="0">
                <a:solidFill>
                  <a:srgbClr val="FFFF00"/>
                </a:solidFill>
                <a:effectLst>
                  <a:outerShdw blurRad="38100" dist="38100" dir="2700000" algn="tl">
                    <a:srgbClr val="000000">
                      <a:alpha val="43137"/>
                    </a:srgbClr>
                  </a:outerShdw>
                </a:effectLst>
              </a:rPr>
            </a:br>
            <a:r>
              <a:rPr lang="fr-CH" sz="1800" dirty="0" smtClean="0">
                <a:solidFill>
                  <a:srgbClr val="FFFF00"/>
                </a:solidFill>
                <a:effectLst>
                  <a:outerShdw blurRad="38100" dist="38100" dir="2700000" algn="tl">
                    <a:srgbClr val="000000">
                      <a:alpha val="43137"/>
                    </a:srgbClr>
                  </a:outerShdw>
                </a:effectLst>
              </a:rPr>
              <a:t>plein </a:t>
            </a:r>
            <a:r>
              <a:rPr lang="fr-CH" sz="1800" dirty="0" smtClean="0">
                <a:solidFill>
                  <a:srgbClr val="FFFF00"/>
                </a:solidFill>
              </a:rPr>
              <a:t>air</a:t>
            </a:r>
            <a:endParaRPr lang="fr-FR" sz="1800" dirty="0">
              <a:solidFill>
                <a:srgbClr val="FFFF00"/>
              </a:solidFill>
            </a:endParaRPr>
          </a:p>
        </p:txBody>
      </p:sp>
    </p:spTree>
  </p:cSld>
  <p:clrMapOvr>
    <a:masterClrMapping/>
  </p:clrMapOvr>
  <p:transition spd="slow">
    <p:wedg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648680" y="1484784"/>
            <a:ext cx="7772400" cy="4752528"/>
          </a:xfrm>
          <a:prstGeom prst="rect">
            <a:avLst/>
          </a:prstGeom>
        </p:spPr>
        <p:txBody>
          <a:bodyPr>
            <a:normAutofit fontScale="47500" lnSpcReduction="20000"/>
          </a:bodyPr>
          <a:lstStyle/>
          <a:p>
            <a:pPr marL="274320" marR="0" lvl="0" indent="-274320" algn="ctr" defTabSz="914400" rtl="0" eaLnBrk="1" fontAlgn="auto" latinLnBrk="0" hangingPunct="1">
              <a:lnSpc>
                <a:spcPct val="100000"/>
              </a:lnSpc>
              <a:spcBef>
                <a:spcPts val="580"/>
              </a:spcBef>
              <a:spcAft>
                <a:spcPts val="600"/>
              </a:spcAft>
              <a:buClr>
                <a:schemeClr val="accent1"/>
              </a:buClr>
              <a:buSzPct val="85000"/>
              <a:tabLst/>
              <a:defRPr/>
            </a:pPr>
            <a:r>
              <a:rPr kumimoji="0" lang="fr-CH" sz="2600" b="1" i="0" u="none" strike="noStrike" kern="1200" cap="none" spc="300" normalizeH="0" baseline="0" noProof="0" dirty="0" smtClean="0">
                <a:ln>
                  <a:noFill/>
                </a:ln>
                <a:solidFill>
                  <a:schemeClr val="tx1"/>
                </a:solidFill>
                <a:effectLst/>
                <a:uLnTx/>
                <a:uFillTx/>
                <a:latin typeface="+mn-lt"/>
                <a:ea typeface="Verdana" pitchFamily="34" charset="0"/>
                <a:cs typeface="Verdana" pitchFamily="34" charset="0"/>
              </a:rPr>
              <a:t>Atelier de prospective territoriale</a:t>
            </a:r>
          </a:p>
          <a:p>
            <a:pPr marL="274320" marR="0" lvl="0" indent="-274320" algn="ctr" defTabSz="914400" rtl="0" eaLnBrk="1" fontAlgn="auto" latinLnBrk="0" hangingPunct="1">
              <a:lnSpc>
                <a:spcPct val="100000"/>
              </a:lnSpc>
              <a:spcBef>
                <a:spcPts val="580"/>
              </a:spcBef>
              <a:spcAft>
                <a:spcPts val="600"/>
              </a:spcAft>
              <a:buClr>
                <a:schemeClr val="accent1"/>
              </a:buClr>
              <a:buSzPct val="85000"/>
              <a:tabLst/>
              <a:defRPr/>
            </a:pPr>
            <a:r>
              <a:rPr kumimoji="0" lang="fr-CH" sz="2600" b="1" i="0" u="none" strike="noStrike" kern="1200" cap="none" spc="300" normalizeH="0" baseline="0" noProof="0" dirty="0" smtClean="0">
                <a:ln>
                  <a:noFill/>
                </a:ln>
                <a:solidFill>
                  <a:schemeClr val="tx1"/>
                </a:solidFill>
                <a:effectLst/>
                <a:uLnTx/>
                <a:uFillTx/>
                <a:latin typeface="+mn-lt"/>
                <a:ea typeface="Verdana" pitchFamily="34" charset="0"/>
                <a:cs typeface="Verdana" pitchFamily="34" charset="0"/>
              </a:rPr>
              <a:t>Intégrer la résilience dans la prospective territoriale :</a:t>
            </a:r>
            <a:br>
              <a:rPr kumimoji="0" lang="fr-CH" sz="2600" b="1" i="0" u="none" strike="noStrike" kern="1200" cap="none" spc="300" normalizeH="0" baseline="0" noProof="0" dirty="0" smtClean="0">
                <a:ln>
                  <a:noFill/>
                </a:ln>
                <a:solidFill>
                  <a:schemeClr val="tx1"/>
                </a:solidFill>
                <a:effectLst/>
                <a:uLnTx/>
                <a:uFillTx/>
                <a:latin typeface="+mn-lt"/>
                <a:ea typeface="Verdana" pitchFamily="34" charset="0"/>
                <a:cs typeface="Verdana" pitchFamily="34" charset="0"/>
              </a:rPr>
            </a:br>
            <a:r>
              <a:rPr kumimoji="0" lang="fr-CH" sz="2600" b="1" i="0" u="none" strike="noStrike" kern="1200" cap="none" spc="300" normalizeH="0" baseline="0" noProof="0" dirty="0" smtClean="0">
                <a:ln>
                  <a:noFill/>
                </a:ln>
                <a:solidFill>
                  <a:schemeClr val="tx1"/>
                </a:solidFill>
                <a:effectLst/>
                <a:uLnTx/>
                <a:uFillTx/>
                <a:latin typeface="+mn-lt"/>
                <a:ea typeface="Verdana" pitchFamily="34" charset="0"/>
                <a:cs typeface="Verdana" pitchFamily="34" charset="0"/>
              </a:rPr>
              <a:t>perception à travers la gestion des risques</a:t>
            </a:r>
          </a:p>
          <a:p>
            <a:pPr marL="274320" marR="0" lvl="0" indent="-274320" algn="ctr" defTabSz="914400" rtl="0" eaLnBrk="1" fontAlgn="auto" latinLnBrk="0" hangingPunct="1">
              <a:lnSpc>
                <a:spcPct val="100000"/>
              </a:lnSpc>
              <a:spcBef>
                <a:spcPts val="580"/>
              </a:spcBef>
              <a:spcAft>
                <a:spcPts val="600"/>
              </a:spcAft>
              <a:buClr>
                <a:schemeClr val="accent1"/>
              </a:buClr>
              <a:buSzPct val="85000"/>
              <a:tabLst/>
              <a:defRPr/>
            </a:pPr>
            <a:r>
              <a:rPr kumimoji="0" lang="fr-CH" sz="2600" b="0" i="0" u="none" strike="noStrike" kern="1200" cap="none" spc="300" normalizeH="0" baseline="0" noProof="0" dirty="0" smtClean="0">
                <a:ln>
                  <a:noFill/>
                </a:ln>
                <a:solidFill>
                  <a:schemeClr val="tx1"/>
                </a:solidFill>
                <a:effectLst/>
                <a:uLnTx/>
                <a:uFillTx/>
                <a:latin typeface="+mn-lt"/>
                <a:ea typeface="Verdana" pitchFamily="34" charset="0"/>
                <a:cs typeface="Verdana" pitchFamily="34" charset="0"/>
              </a:rPr>
              <a:t>8 novembre 2013</a:t>
            </a:r>
          </a:p>
          <a:p>
            <a:pPr marL="274320" marR="0" lvl="0" indent="-274320" algn="ctr" defTabSz="914400" rtl="0" eaLnBrk="1" fontAlgn="auto" latinLnBrk="0" hangingPunct="1">
              <a:lnSpc>
                <a:spcPct val="100000"/>
              </a:lnSpc>
              <a:spcBef>
                <a:spcPts val="580"/>
              </a:spcBef>
              <a:spcAft>
                <a:spcPts val="600"/>
              </a:spcAft>
              <a:buClr>
                <a:schemeClr val="accent1"/>
              </a:buClr>
              <a:buSzPct val="85000"/>
              <a:tabLst/>
              <a:defRPr/>
            </a:pPr>
            <a:r>
              <a:rPr kumimoji="0" lang="fr-CH" sz="2600" b="0" i="0" u="none" strike="noStrike" kern="1200" cap="none" spc="100" normalizeH="0" baseline="0" noProof="0" dirty="0" smtClean="0">
                <a:ln>
                  <a:noFill/>
                </a:ln>
                <a:solidFill>
                  <a:schemeClr val="tx1"/>
                </a:solidFill>
                <a:effectLst/>
                <a:uLnTx/>
                <a:uFillTx/>
                <a:latin typeface="+mn-lt"/>
                <a:ea typeface="Verdana" pitchFamily="34" charset="0"/>
                <a:cs typeface="Verdana" pitchFamily="34" charset="0"/>
              </a:rPr>
              <a:t>à l’Académie d’Agriculture de France, 18 rue de </a:t>
            </a:r>
            <a:r>
              <a:rPr kumimoji="0" lang="fr-CH" sz="2600" b="0" i="0" u="none" strike="noStrike" kern="1200" cap="none" spc="100" normalizeH="0" baseline="0" noProof="0" dirty="0" err="1" smtClean="0">
                <a:ln>
                  <a:noFill/>
                </a:ln>
                <a:solidFill>
                  <a:schemeClr val="tx1"/>
                </a:solidFill>
                <a:effectLst/>
                <a:uLnTx/>
                <a:uFillTx/>
                <a:latin typeface="+mn-lt"/>
                <a:ea typeface="Verdana" pitchFamily="34" charset="0"/>
                <a:cs typeface="Verdana" pitchFamily="34" charset="0"/>
              </a:rPr>
              <a:t>Bellechasse</a:t>
            </a:r>
            <a:r>
              <a:rPr kumimoji="0" lang="fr-CH" sz="2600" b="0" i="0" u="none" strike="noStrike" kern="1200" cap="none" spc="100" normalizeH="0" baseline="0" noProof="0" dirty="0" smtClean="0">
                <a:ln>
                  <a:noFill/>
                </a:ln>
                <a:solidFill>
                  <a:schemeClr val="tx1"/>
                </a:solidFill>
                <a:effectLst/>
                <a:uLnTx/>
                <a:uFillTx/>
                <a:latin typeface="+mn-lt"/>
                <a:ea typeface="Verdana" pitchFamily="34" charset="0"/>
                <a:cs typeface="Verdana" pitchFamily="34" charset="0"/>
              </a:rPr>
              <a:t>, Paris 7</a:t>
            </a:r>
            <a:r>
              <a:rPr kumimoji="0" lang="fr-CH" sz="2600" b="0" i="0" u="none" strike="noStrike" kern="1200" cap="none" spc="100" normalizeH="0" baseline="30000" noProof="0" dirty="0" smtClean="0">
                <a:ln>
                  <a:noFill/>
                </a:ln>
                <a:solidFill>
                  <a:schemeClr val="tx1"/>
                </a:solidFill>
                <a:effectLst/>
                <a:uLnTx/>
                <a:uFillTx/>
                <a:latin typeface="+mn-lt"/>
                <a:ea typeface="Verdana" pitchFamily="34" charset="0"/>
                <a:cs typeface="Verdana" pitchFamily="34" charset="0"/>
              </a:rPr>
              <a:t>e</a:t>
            </a:r>
          </a:p>
          <a:p>
            <a:pPr algn="ctr">
              <a:spcBef>
                <a:spcPts val="20000"/>
              </a:spcBef>
            </a:pPr>
            <a:r>
              <a:rPr lang="fr-CH" sz="3600" dirty="0" smtClean="0"/>
              <a:t>Dr Louis Reymondon, Association VIVA</a:t>
            </a:r>
          </a:p>
          <a:p>
            <a:pPr algn="ctr">
              <a:lnSpc>
                <a:spcPct val="120000"/>
              </a:lnSpc>
            </a:pPr>
            <a:r>
              <a:rPr lang="fr-CH" sz="3300" b="1" dirty="0" smtClean="0"/>
              <a:t>Vivre Installés au Val d’Argens (Est Var)</a:t>
            </a:r>
          </a:p>
          <a:p>
            <a:pPr algn="ctr">
              <a:lnSpc>
                <a:spcPct val="120000"/>
              </a:lnSpc>
            </a:pPr>
            <a:r>
              <a:rPr lang="fr-CH" sz="2800" u="sng" dirty="0" smtClean="0">
                <a:solidFill>
                  <a:srgbClr val="0070C0"/>
                </a:solidFill>
              </a:rPr>
              <a:t>www.viva2010.org</a:t>
            </a:r>
            <a:r>
              <a:rPr lang="fr-CH" sz="2800" dirty="0" smtClean="0">
                <a:solidFill>
                  <a:srgbClr val="0070C0"/>
                </a:solidFill>
              </a:rPr>
              <a:t>  - </a:t>
            </a:r>
            <a:r>
              <a:rPr lang="fr-CH" sz="2800" u="sng" dirty="0" smtClean="0">
                <a:solidFill>
                  <a:srgbClr val="0070C0"/>
                </a:solidFill>
              </a:rPr>
              <a:t>contact@viva2010.org</a:t>
            </a:r>
            <a:endParaRPr lang="fr-FR" sz="2800" u="sng" dirty="0">
              <a:solidFill>
                <a:srgbClr val="0070C0"/>
              </a:solidFill>
            </a:endParaRPr>
          </a:p>
        </p:txBody>
      </p:sp>
      <p:sp>
        <p:nvSpPr>
          <p:cNvPr id="2" name="Title 1"/>
          <p:cNvSpPr>
            <a:spLocks noGrp="1"/>
          </p:cNvSpPr>
          <p:nvPr>
            <p:ph type="title"/>
          </p:nvPr>
        </p:nvSpPr>
        <p:spPr>
          <a:xfrm>
            <a:off x="648680" y="3212976"/>
            <a:ext cx="7772400" cy="1143000"/>
          </a:xfrm>
        </p:spPr>
        <p:txBody>
          <a:bodyPr>
            <a:normAutofit fontScale="90000"/>
          </a:bodyPr>
          <a:lstStyle/>
          <a:p>
            <a:pPr algn="ctr"/>
            <a:r>
              <a:rPr lang="fr-CH" dirty="0" smtClean="0">
                <a:effectLst>
                  <a:outerShdw blurRad="38100" dist="38100" dir="2700000" algn="tl">
                    <a:srgbClr val="000000">
                      <a:alpha val="43137"/>
                    </a:srgbClr>
                  </a:outerShdw>
                </a:effectLst>
              </a:rPr>
              <a:t>Le Val d’Argens, une expérience résiliente mise en œuvre</a:t>
            </a:r>
            <a:endParaRPr lang="fr-FR"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773A0A98-C74B-4A8E-8C94-34FEA95E1F93}" type="slidenum">
              <a:rPr lang="fr-FR" smtClean="0"/>
              <a:pPr/>
              <a:t>2</a:t>
            </a:fld>
            <a:endParaRPr lang="fr-FR"/>
          </a:p>
        </p:txBody>
      </p:sp>
      <p:pic>
        <p:nvPicPr>
          <p:cNvPr id="6" name="Picture 5" descr="Programme-atelier_resilience_8Nov-2b.jpg"/>
          <p:cNvPicPr>
            <a:picLocks noChangeAspect="1"/>
          </p:cNvPicPr>
          <p:nvPr/>
        </p:nvPicPr>
        <p:blipFill>
          <a:blip r:embed="rId2" cstate="print"/>
          <a:stretch>
            <a:fillRect/>
          </a:stretch>
        </p:blipFill>
        <p:spPr>
          <a:xfrm>
            <a:off x="2232270" y="260648"/>
            <a:ext cx="4605220" cy="1057612"/>
          </a:xfrm>
          <a:prstGeom prst="rect">
            <a:avLst/>
          </a:prstGeom>
        </p:spPr>
      </p:pic>
      <p:sp>
        <p:nvSpPr>
          <p:cNvPr id="7" name="Footer Placeholder 4"/>
          <p:cNvSpPr txBox="1">
            <a:spLocks/>
          </p:cNvSpPr>
          <p:nvPr/>
        </p:nvSpPr>
        <p:spPr>
          <a:xfrm>
            <a:off x="755576" y="6237312"/>
            <a:ext cx="8280920" cy="457200"/>
          </a:xfrm>
          <a:prstGeom prst="rect">
            <a:avLst/>
          </a:prstGeom>
        </p:spPr>
        <p:txBody>
          <a:bodyPr anchor="ctr" anchorCtr="0"/>
          <a:lstStyle>
            <a:lvl1pPr>
              <a:defRPr sz="1100" i="1"/>
            </a:lvl1pPr>
          </a:lstStyle>
          <a:p>
            <a:pPr marL="0" marR="0" lvl="0" indent="0" algn="l" defTabSz="914400" rtl="0" eaLnBrk="1" fontAlgn="auto" latinLnBrk="0" hangingPunct="1">
              <a:lnSpc>
                <a:spcPct val="100000"/>
              </a:lnSpc>
              <a:spcBef>
                <a:spcPts val="0"/>
              </a:spcBef>
              <a:spcAft>
                <a:spcPts val="0"/>
              </a:spcAft>
              <a:buClrTx/>
              <a:buSzTx/>
              <a:buFontTx/>
              <a:buNone/>
              <a:tabLst>
                <a:tab pos="8072438" algn="r"/>
              </a:tabLst>
              <a:defRPr/>
            </a:pPr>
            <a:r>
              <a:rPr kumimoji="0" lang="fr-FR" sz="1100" b="0" i="1" u="none" strike="noStrike" kern="1200" cap="none" spc="0" normalizeH="0" baseline="0" noProof="0" dirty="0" smtClean="0">
                <a:ln>
                  <a:noFill/>
                </a:ln>
                <a:solidFill>
                  <a:schemeClr val="tx2"/>
                </a:solidFill>
                <a:effectLst/>
                <a:uLnTx/>
                <a:uFillTx/>
                <a:latin typeface="+mn-lt"/>
                <a:ea typeface="+mn-ea"/>
                <a:cs typeface="+mn-cs"/>
              </a:rPr>
              <a:t>Intégrer la résilience dans la prospective territoriale : le Val d’Argens (Var), un cas d’école	</a:t>
            </a:r>
            <a:r>
              <a:rPr kumimoji="0" lang="fr-FR" sz="800" b="0" i="1" u="none" strike="noStrike" kern="1200" cap="none" spc="0" normalizeH="0" baseline="0" noProof="0" dirty="0" smtClean="0">
                <a:ln>
                  <a:noFill/>
                </a:ln>
                <a:solidFill>
                  <a:schemeClr val="tx2"/>
                </a:solidFill>
                <a:effectLst/>
                <a:uLnTx/>
                <a:uFillTx/>
                <a:latin typeface="+mn-lt"/>
                <a:ea typeface="+mn-ea"/>
                <a:cs typeface="+mn-cs"/>
              </a:rPr>
              <a:t>© www.viva2010.org</a:t>
            </a:r>
          </a:p>
        </p:txBody>
      </p:sp>
      <p:sp>
        <p:nvSpPr>
          <p:cNvPr id="8" name="Rectangle 7"/>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67544" y="116632"/>
            <a:ext cx="8291264" cy="1138138"/>
          </a:xfrm>
        </p:spPr>
        <p:txBody>
          <a:bodyPr anchor="t">
            <a:normAutofit/>
          </a:bodyPr>
          <a:lstStyle/>
          <a:p>
            <a:r>
              <a:rPr lang="fr-FR" sz="3200" dirty="0" smtClean="0">
                <a:effectLst>
                  <a:outerShdw blurRad="38100" dist="38100" dir="2700000" algn="tl">
                    <a:srgbClr val="000000">
                      <a:alpha val="43137"/>
                    </a:srgbClr>
                  </a:outerShdw>
                </a:effectLst>
              </a:rPr>
              <a:t>2 contraintes permanentes pèsent</a:t>
            </a:r>
            <a:br>
              <a:rPr lang="fr-FR" sz="3200" dirty="0" smtClean="0">
                <a:effectLst>
                  <a:outerShdw blurRad="38100" dist="38100" dir="2700000" algn="tl">
                    <a:srgbClr val="000000">
                      <a:alpha val="43137"/>
                    </a:srgbClr>
                  </a:outerShdw>
                </a:effectLst>
              </a:rPr>
            </a:br>
            <a:r>
              <a:rPr lang="fr-FR" sz="3200" dirty="0" smtClean="0">
                <a:effectLst>
                  <a:outerShdw blurRad="38100" dist="38100" dir="2700000" algn="tl">
                    <a:srgbClr val="000000">
                      <a:alpha val="43137"/>
                    </a:srgbClr>
                  </a:outerShdw>
                </a:effectLst>
              </a:rPr>
              <a:t>sur la Basse Vallée de l</a:t>
            </a:r>
            <a:r>
              <a:rPr lang="fr-CH" sz="3200" dirty="0" smtClean="0">
                <a:effectLst>
                  <a:outerShdw blurRad="38100" dist="38100" dir="2700000" algn="tl">
                    <a:srgbClr val="000000">
                      <a:alpha val="43137"/>
                    </a:srgbClr>
                  </a:outerShdw>
                </a:effectLst>
              </a:rPr>
              <a:t>’</a:t>
            </a:r>
            <a:r>
              <a:rPr lang="fr-FR" sz="3200" dirty="0" smtClean="0">
                <a:effectLst>
                  <a:outerShdw blurRad="38100" dist="38100" dir="2700000" algn="tl">
                    <a:srgbClr val="000000">
                      <a:alpha val="43137"/>
                    </a:srgbClr>
                  </a:outerShdw>
                </a:effectLst>
              </a:rPr>
              <a:t>Argens :</a:t>
            </a:r>
            <a:endParaRPr lang="fr-FR" sz="3200" dirty="0">
              <a:effectLst>
                <a:outerShdw blurRad="38100" dist="38100" dir="2700000" algn="tl">
                  <a:srgbClr val="000000">
                    <a:alpha val="43137"/>
                  </a:srgbClr>
                </a:outerShdw>
              </a:effectLst>
            </a:endParaRPr>
          </a:p>
        </p:txBody>
      </p:sp>
      <p:sp>
        <p:nvSpPr>
          <p:cNvPr id="9" name="Text Placeholder 8"/>
          <p:cNvSpPr>
            <a:spLocks noGrp="1"/>
          </p:cNvSpPr>
          <p:nvPr>
            <p:ph type="body" idx="1"/>
          </p:nvPr>
        </p:nvSpPr>
        <p:spPr>
          <a:xfrm>
            <a:off x="919844" y="5661248"/>
            <a:ext cx="3312368" cy="504056"/>
          </a:xfrm>
        </p:spPr>
        <p:txBody>
          <a:bodyPr anchor="t">
            <a:noAutofit/>
          </a:bodyPr>
          <a:lstStyle/>
          <a:p>
            <a:pPr algn="ctr"/>
            <a:r>
              <a:rPr lang="fr-CH" sz="1400" dirty="0" smtClean="0">
                <a:solidFill>
                  <a:schemeClr val="accent1">
                    <a:lumMod val="75000"/>
                  </a:schemeClr>
                </a:solidFill>
                <a:effectLst>
                  <a:outerShdw blurRad="38100" dist="38100" dir="2700000" algn="tl">
                    <a:srgbClr val="000000">
                      <a:alpha val="43137"/>
                    </a:srgbClr>
                  </a:outerShdw>
                </a:effectLst>
              </a:rPr>
              <a:t>La Nartuby,</a:t>
            </a:r>
            <a:br>
              <a:rPr lang="fr-CH" sz="1400" dirty="0" smtClean="0">
                <a:solidFill>
                  <a:schemeClr val="accent1">
                    <a:lumMod val="75000"/>
                  </a:schemeClr>
                </a:solidFill>
                <a:effectLst>
                  <a:outerShdw blurRad="38100" dist="38100" dir="2700000" algn="tl">
                    <a:srgbClr val="000000">
                      <a:alpha val="43137"/>
                    </a:srgbClr>
                  </a:outerShdw>
                </a:effectLst>
              </a:rPr>
            </a:br>
            <a:r>
              <a:rPr lang="fr-CH" sz="1400" dirty="0" smtClean="0">
                <a:solidFill>
                  <a:schemeClr val="accent1">
                    <a:lumMod val="75000"/>
                  </a:schemeClr>
                </a:solidFill>
                <a:effectLst>
                  <a:outerShdw blurRad="38100" dist="38100" dir="2700000" algn="tl">
                    <a:srgbClr val="000000">
                      <a:alpha val="43137"/>
                    </a:srgbClr>
                  </a:outerShdw>
                </a:effectLst>
              </a:rPr>
              <a:t>un robinet ouvert à plein débit</a:t>
            </a:r>
            <a:endParaRPr lang="fr-FR" sz="1400" dirty="0">
              <a:solidFill>
                <a:schemeClr val="accent1">
                  <a:lumMod val="75000"/>
                </a:schemeClr>
              </a:solidFill>
              <a:effectLst>
                <a:outerShdw blurRad="38100" dist="38100" dir="2700000" algn="tl">
                  <a:srgbClr val="000000">
                    <a:alpha val="43137"/>
                  </a:srgbClr>
                </a:outerShdw>
              </a:effectLst>
            </a:endParaRPr>
          </a:p>
        </p:txBody>
      </p:sp>
      <p:sp>
        <p:nvSpPr>
          <p:cNvPr id="10" name="Text Placeholder 9"/>
          <p:cNvSpPr>
            <a:spLocks noGrp="1"/>
          </p:cNvSpPr>
          <p:nvPr>
            <p:ph type="body" sz="half" idx="3"/>
          </p:nvPr>
        </p:nvSpPr>
        <p:spPr>
          <a:xfrm>
            <a:off x="5112060" y="5661248"/>
            <a:ext cx="3456384" cy="504056"/>
          </a:xfrm>
        </p:spPr>
        <p:txBody>
          <a:bodyPr anchor="t">
            <a:noAutofit/>
          </a:bodyPr>
          <a:lstStyle/>
          <a:p>
            <a:pPr algn="ctr"/>
            <a:r>
              <a:rPr lang="fr-CH" sz="1400" dirty="0" smtClean="0">
                <a:solidFill>
                  <a:schemeClr val="accent1">
                    <a:lumMod val="75000"/>
                  </a:schemeClr>
                </a:solidFill>
                <a:effectLst>
                  <a:outerShdw blurRad="38100" dist="38100" dir="2700000" algn="tl">
                    <a:srgbClr val="000000">
                      <a:alpha val="43137"/>
                    </a:srgbClr>
                  </a:outerShdw>
                </a:effectLst>
              </a:rPr>
              <a:t>La Plaine,</a:t>
            </a:r>
            <a:br>
              <a:rPr lang="fr-CH" sz="1400" dirty="0" smtClean="0">
                <a:solidFill>
                  <a:schemeClr val="accent1">
                    <a:lumMod val="75000"/>
                  </a:schemeClr>
                </a:solidFill>
                <a:effectLst>
                  <a:outerShdw blurRad="38100" dist="38100" dir="2700000" algn="tl">
                    <a:srgbClr val="000000">
                      <a:alpha val="43137"/>
                    </a:srgbClr>
                  </a:outerShdw>
                </a:effectLst>
              </a:rPr>
            </a:br>
            <a:r>
              <a:rPr lang="fr-CH" sz="1400" dirty="0" smtClean="0">
                <a:solidFill>
                  <a:schemeClr val="accent1">
                    <a:lumMod val="75000"/>
                  </a:schemeClr>
                </a:solidFill>
                <a:effectLst>
                  <a:outerShdw blurRad="38100" dist="38100" dir="2700000" algn="tl">
                    <a:srgbClr val="000000">
                      <a:alpha val="43137"/>
                    </a:srgbClr>
                  </a:outerShdw>
                </a:effectLst>
              </a:rPr>
              <a:t>un immense réceptacle bouché !</a:t>
            </a:r>
            <a:endParaRPr lang="fr-FR" sz="1400" dirty="0">
              <a:solidFill>
                <a:schemeClr val="accent1">
                  <a:lumMod val="75000"/>
                </a:schemeClr>
              </a:solidFill>
              <a:effectLst>
                <a:outerShdw blurRad="38100" dist="38100" dir="2700000" algn="tl">
                  <a:srgbClr val="000000">
                    <a:alpha val="43137"/>
                  </a:srgbClr>
                </a:outerShdw>
              </a:effectLst>
            </a:endParaRPr>
          </a:p>
        </p:txBody>
      </p:sp>
      <p:sp>
        <p:nvSpPr>
          <p:cNvPr id="13" name="Slide Number Placeholder 12"/>
          <p:cNvSpPr>
            <a:spLocks noGrp="1"/>
          </p:cNvSpPr>
          <p:nvPr>
            <p:ph type="sldNum" sz="quarter" idx="12"/>
          </p:nvPr>
        </p:nvSpPr>
        <p:spPr/>
        <p:txBody>
          <a:bodyPr/>
          <a:lstStyle/>
          <a:p>
            <a:fld id="{773A0A98-C74B-4A8E-8C94-34FEA95E1F93}" type="slidenum">
              <a:rPr lang="fr-FR" smtClean="0"/>
              <a:pPr/>
              <a:t>20</a:t>
            </a:fld>
            <a:endParaRPr lang="fr-FR" dirty="0"/>
          </a:p>
        </p:txBody>
      </p:sp>
      <p:pic>
        <p:nvPicPr>
          <p:cNvPr id="5" name="Picture Placeholder 4" descr="Photo à ajouter.jpg"/>
          <p:cNvPicPr>
            <a:picLocks noGrp="1" noChangeAspect="1"/>
          </p:cNvPicPr>
          <p:nvPr>
            <p:ph sz="half" idx="2"/>
          </p:nvPr>
        </p:nvPicPr>
        <p:blipFill>
          <a:blip r:embed="rId3" cstate="print"/>
          <a:stretch>
            <a:fillRect/>
          </a:stretch>
        </p:blipFill>
        <p:spPr>
          <a:xfrm>
            <a:off x="395536" y="3429000"/>
            <a:ext cx="4360985" cy="2160240"/>
          </a:xfrm>
        </p:spPr>
      </p:pic>
      <p:pic>
        <p:nvPicPr>
          <p:cNvPr id="12" name="Content Placeholder 11" descr="Photo à ajouter.jpg"/>
          <p:cNvPicPr>
            <a:picLocks noGrp="1" noChangeAspect="1"/>
          </p:cNvPicPr>
          <p:nvPr>
            <p:ph sz="half" idx="4"/>
          </p:nvPr>
        </p:nvPicPr>
        <p:blipFill>
          <a:blip r:embed="rId4" cstate="print"/>
          <a:stretch>
            <a:fillRect/>
          </a:stretch>
        </p:blipFill>
        <p:spPr>
          <a:xfrm>
            <a:off x="4932040" y="3429000"/>
            <a:ext cx="3816424" cy="2160240"/>
          </a:xfrm>
        </p:spPr>
      </p:pic>
      <p:sp>
        <p:nvSpPr>
          <p:cNvPr id="15" name="Text Placeholder 4"/>
          <p:cNvSpPr txBox="1">
            <a:spLocks/>
          </p:cNvSpPr>
          <p:nvPr/>
        </p:nvSpPr>
        <p:spPr>
          <a:xfrm>
            <a:off x="395536" y="1196752"/>
            <a:ext cx="8568952" cy="2304256"/>
          </a:xfrm>
          <a:prstGeom prst="rect">
            <a:avLst/>
          </a:prstGeom>
        </p:spPr>
        <p:txBody>
          <a:bodyPr vert="horz" lIns="91440" tIns="45720" rIns="91440" bIns="45720" rtlCol="0" anchor="t">
            <a:noAutofit/>
          </a:bodyPr>
          <a:lstStyle/>
          <a:p>
            <a:pPr>
              <a:spcAft>
                <a:spcPts val="600"/>
              </a:spcAft>
            </a:pPr>
            <a:r>
              <a:rPr lang="fr-FR" dirty="0" smtClean="0">
                <a:effectLst>
                  <a:outerShdw blurRad="38100" dist="38100" dir="2700000" algn="tl">
                    <a:srgbClr val="000000">
                      <a:alpha val="43137"/>
                    </a:srgbClr>
                  </a:outerShdw>
                </a:effectLst>
              </a:rPr>
              <a:t>La première est son inondabilité naturelle</a:t>
            </a:r>
            <a:br>
              <a:rPr lang="fr-FR" dirty="0" smtClean="0">
                <a:effectLst>
                  <a:outerShdw blurRad="38100" dist="38100" dir="2700000" algn="tl">
                    <a:srgbClr val="000000">
                      <a:alpha val="43137"/>
                    </a:srgbClr>
                  </a:outerShdw>
                </a:effectLst>
              </a:rPr>
            </a:br>
            <a:r>
              <a:rPr lang="fr-FR" dirty="0" smtClean="0">
                <a:effectLst>
                  <a:outerShdw blurRad="38100" dist="38100" dir="2700000" algn="tl">
                    <a:srgbClr val="000000">
                      <a:alpha val="43137"/>
                    </a:srgbClr>
                  </a:outerShdw>
                </a:effectLst>
              </a:rPr>
              <a:t>C</a:t>
            </a:r>
            <a:r>
              <a:rPr lang="fr-CH" dirty="0" smtClean="0">
                <a:effectLst>
                  <a:outerShdw blurRad="38100" dist="38100" dir="2700000" algn="tl">
                    <a:srgbClr val="000000">
                      <a:alpha val="43137"/>
                    </a:srgbClr>
                  </a:outerShdw>
                </a:effectLst>
              </a:rPr>
              <a:t>’</a:t>
            </a:r>
            <a:r>
              <a:rPr lang="fr-FR" dirty="0" smtClean="0">
                <a:effectLst>
                  <a:outerShdw blurRad="38100" dist="38100" dir="2700000" algn="tl">
                    <a:srgbClr val="000000">
                      <a:alpha val="43137"/>
                    </a:srgbClr>
                  </a:outerShdw>
                </a:effectLst>
              </a:rPr>
              <a:t>est elle qui recueille toutes les eaux du Bassin versant :</a:t>
            </a:r>
          </a:p>
          <a:p>
            <a:pPr>
              <a:spcAft>
                <a:spcPts val="600"/>
              </a:spcAft>
            </a:pPr>
            <a:r>
              <a:rPr lang="fr-FR" dirty="0" smtClean="0">
                <a:effectLst>
                  <a:outerShdw blurRad="38100" dist="38100" dir="2700000" algn="tl">
                    <a:srgbClr val="000000">
                      <a:alpha val="43137"/>
                    </a:srgbClr>
                  </a:outerShdw>
                </a:effectLst>
              </a:rPr>
              <a:t>Les affluents torrentiels en crue se vident dans la plate cuvette du</a:t>
            </a:r>
            <a:br>
              <a:rPr lang="fr-FR" dirty="0" smtClean="0">
                <a:effectLst>
                  <a:outerShdw blurRad="38100" dist="38100" dir="2700000" algn="tl">
                    <a:srgbClr val="000000">
                      <a:alpha val="43137"/>
                    </a:srgbClr>
                  </a:outerShdw>
                </a:effectLst>
              </a:rPr>
            </a:br>
            <a:r>
              <a:rPr lang="fr-FR" dirty="0" smtClean="0">
                <a:effectLst>
                  <a:outerShdw blurRad="38100" dist="38100" dir="2700000" algn="tl">
                    <a:srgbClr val="000000">
                      <a:alpha val="43137"/>
                    </a:srgbClr>
                  </a:outerShdw>
                </a:effectLst>
              </a:rPr>
              <a:t>delta de l</a:t>
            </a:r>
            <a:r>
              <a:rPr lang="fr-CH" dirty="0" smtClean="0">
                <a:effectLst>
                  <a:outerShdw blurRad="38100" dist="38100" dir="2700000" algn="tl">
                    <a:srgbClr val="000000">
                      <a:alpha val="43137"/>
                    </a:srgbClr>
                  </a:outerShdw>
                </a:effectLst>
              </a:rPr>
              <a:t>’</a:t>
            </a:r>
            <a:r>
              <a:rPr lang="fr-FR" dirty="0" smtClean="0">
                <a:effectLst>
                  <a:outerShdw blurRad="38100" dist="38100" dir="2700000" algn="tl">
                    <a:srgbClr val="000000">
                      <a:alpha val="43137"/>
                    </a:srgbClr>
                  </a:outerShdw>
                </a:effectLst>
              </a:rPr>
              <a:t>Argens et ce delta fait rétention, car il est bouché par un aménagement routier inconsidéré.</a:t>
            </a:r>
          </a:p>
          <a:p>
            <a:pPr>
              <a:spcAft>
                <a:spcPts val="600"/>
              </a:spcAft>
            </a:pPr>
            <a:r>
              <a:rPr lang="fr-FR" sz="1600" i="1" dirty="0" smtClean="0">
                <a:effectLst>
                  <a:outerShdw blurRad="38100" dist="38100" dir="2700000" algn="tl">
                    <a:srgbClr val="000000">
                      <a:alpha val="43137"/>
                    </a:srgbClr>
                  </a:outerShdw>
                </a:effectLst>
              </a:rPr>
              <a:t>Ne pas perdre de vue que les eaux de l</a:t>
            </a:r>
            <a:r>
              <a:rPr lang="fr-CH" sz="1600" i="1" dirty="0" smtClean="0">
                <a:effectLst>
                  <a:outerShdw blurRad="38100" dist="38100" dir="2700000" algn="tl">
                    <a:srgbClr val="000000">
                      <a:alpha val="43137"/>
                    </a:srgbClr>
                  </a:outerShdw>
                </a:effectLst>
              </a:rPr>
              <a:t>’</a:t>
            </a:r>
            <a:r>
              <a:rPr lang="fr-FR" sz="1600" i="1" dirty="0" smtClean="0">
                <a:effectLst>
                  <a:outerShdw blurRad="38100" dist="38100" dir="2700000" algn="tl">
                    <a:srgbClr val="000000">
                      <a:alpha val="43137"/>
                    </a:srgbClr>
                  </a:outerShdw>
                </a:effectLst>
              </a:rPr>
              <a:t>amont arrivent tôt ou tard dans le delta !</a:t>
            </a:r>
            <a:r>
              <a:rPr lang="fr-FR" i="1" dirty="0" smtClean="0">
                <a:effectLst>
                  <a:outerShdw blurRad="38100" dist="38100" dir="2700000" algn="tl">
                    <a:srgbClr val="000000">
                      <a:alpha val="43137"/>
                    </a:srgbClr>
                  </a:outerShdw>
                </a:effectLst>
              </a:rPr>
              <a:t/>
            </a:r>
            <a:br>
              <a:rPr lang="fr-FR" i="1" dirty="0" smtClean="0">
                <a:effectLst>
                  <a:outerShdw blurRad="38100" dist="38100" dir="2700000" algn="tl">
                    <a:srgbClr val="000000">
                      <a:alpha val="43137"/>
                    </a:srgbClr>
                  </a:outerShdw>
                </a:effectLst>
              </a:rPr>
            </a:br>
            <a:r>
              <a:rPr lang="fr-FR" sz="1700" b="1" i="1" dirty="0" smtClean="0">
                <a:effectLst>
                  <a:outerShdw blurRad="38100" dist="38100" dir="2700000" algn="tl">
                    <a:srgbClr val="000000">
                      <a:alpha val="43137"/>
                    </a:srgbClr>
                  </a:outerShdw>
                </a:effectLst>
              </a:rPr>
              <a:t>La mer est leur destin mais l’homme en a barré le chemin naturel…</a:t>
            </a:r>
            <a:endParaRPr lang="fr-FR" sz="1700" b="1" dirty="0">
              <a:effectLst>
                <a:outerShdw blurRad="38100" dist="38100" dir="2700000" algn="tl">
                  <a:srgbClr val="000000">
                    <a:alpha val="43137"/>
                  </a:srgbClr>
                </a:outerShdw>
              </a:effectLst>
            </a:endParaRPr>
          </a:p>
        </p:txBody>
      </p:sp>
      <p:sp>
        <p:nvSpPr>
          <p:cNvPr id="16" name="Footer Placeholder 4"/>
          <p:cNvSpPr>
            <a:spLocks noGrp="1"/>
          </p:cNvSpPr>
          <p:nvPr>
            <p:ph type="ftr" sz="quarter" idx="11"/>
          </p:nvPr>
        </p:nvSpPr>
        <p:spPr>
          <a:xfrm>
            <a:off x="755576" y="6237312"/>
            <a:ext cx="8280920" cy="457200"/>
          </a:xfrm>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17" name="Rectangle 16"/>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476672"/>
            <a:ext cx="7772400" cy="706090"/>
          </a:xfrm>
        </p:spPr>
        <p:txBody>
          <a:bodyPr anchor="t">
            <a:normAutofit fontScale="90000"/>
          </a:bodyPr>
          <a:lstStyle/>
          <a:p>
            <a:r>
              <a:rPr lang="fr-FR" dirty="0" smtClean="0">
                <a:effectLst>
                  <a:outerShdw blurRad="38100" dist="38100" dir="2700000" algn="tl">
                    <a:srgbClr val="000000">
                      <a:alpha val="43137"/>
                    </a:srgbClr>
                  </a:outerShdw>
                </a:effectLst>
              </a:rPr>
              <a:t>La seconde contrainte est lourde </a:t>
            </a:r>
            <a:endParaRPr lang="fr-FR" strike="sngStrike" dirty="0">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fld id="{773A0A98-C74B-4A8E-8C94-34FEA95E1F93}" type="slidenum">
              <a:rPr lang="fr-FR" smtClean="0"/>
              <a:pPr/>
              <a:t>21</a:t>
            </a:fld>
            <a:endParaRPr lang="fr-FR"/>
          </a:p>
        </p:txBody>
      </p:sp>
      <p:sp>
        <p:nvSpPr>
          <p:cNvPr id="4" name="Footer Placeholder 3"/>
          <p:cNvSpPr>
            <a:spLocks noGrp="1"/>
          </p:cNvSpPr>
          <p:nvPr>
            <p:ph type="ftr" sz="quarter" idx="11"/>
          </p:nvPr>
        </p:nvSpPr>
        <p:spPr/>
        <p:txBody>
          <a:bodyPr/>
          <a:lstStyle/>
          <a:p>
            <a:r>
              <a:rPr lang="fr-FR" dirty="0" smtClean="0"/>
              <a:t>Intégrer la résilience dans la prospective territoriale : </a:t>
            </a:r>
            <a:r>
              <a:rPr lang="fr-FR" dirty="0" err="1" smtClean="0"/>
              <a:t>prception</a:t>
            </a:r>
            <a:r>
              <a:rPr lang="fr-FR" dirty="0" smtClean="0"/>
              <a:t> à travers la gestion des risques</a:t>
            </a:r>
            <a:endParaRPr lang="fr-FR" dirty="0"/>
          </a:p>
        </p:txBody>
      </p:sp>
      <p:sp>
        <p:nvSpPr>
          <p:cNvPr id="7" name="Text Placeholder 6"/>
          <p:cNvSpPr>
            <a:spLocks noGrp="1"/>
          </p:cNvSpPr>
          <p:nvPr>
            <p:ph type="body" idx="4294967295"/>
          </p:nvPr>
        </p:nvSpPr>
        <p:spPr>
          <a:xfrm>
            <a:off x="107504" y="1556792"/>
            <a:ext cx="8856984" cy="1368152"/>
          </a:xfrm>
        </p:spPr>
        <p:txBody>
          <a:bodyPr>
            <a:noAutofit/>
          </a:bodyPr>
          <a:lstStyle/>
          <a:p>
            <a:r>
              <a:rPr lang="fr-FR" sz="1800" dirty="0" smtClean="0">
                <a:effectLst>
                  <a:outerShdw blurRad="38100" dist="38100" dir="2700000" algn="tl">
                    <a:srgbClr val="000000">
                      <a:alpha val="43137"/>
                    </a:srgbClr>
                  </a:outerShdw>
                </a:effectLst>
              </a:rPr>
              <a:t>C’est la pression foncière, soutenue par les ambitions des promoteurs et certaines connivences locales…</a:t>
            </a:r>
          </a:p>
          <a:p>
            <a:r>
              <a:rPr lang="fr-FR" sz="1800" dirty="0" smtClean="0">
                <a:effectLst>
                  <a:outerShdw blurRad="38100" dist="38100" dir="2700000" algn="tl">
                    <a:srgbClr val="000000">
                      <a:alpha val="43137"/>
                    </a:srgbClr>
                  </a:outerShdw>
                </a:effectLst>
              </a:rPr>
              <a:t>Une procédure d’aménagement foncier devra protéger la vocation agricole avec une sévère répression des remblais illégaux et des permis de construire irresponsables.</a:t>
            </a:r>
            <a:endParaRPr lang="fr-FR" sz="1800" dirty="0">
              <a:effectLst>
                <a:outerShdw blurRad="38100" dist="38100" dir="2700000" algn="tl">
                  <a:srgbClr val="000000">
                    <a:alpha val="43137"/>
                  </a:srgbClr>
                </a:outerShdw>
              </a:effectLst>
            </a:endParaRPr>
          </a:p>
        </p:txBody>
      </p:sp>
      <p:pic>
        <p:nvPicPr>
          <p:cNvPr id="6" name="Content Placeholder 5" descr="Photo à ajouter.jpg"/>
          <p:cNvPicPr>
            <a:picLocks noGrp="1" noChangeAspect="1"/>
          </p:cNvPicPr>
          <p:nvPr>
            <p:ph idx="4294967295"/>
          </p:nvPr>
        </p:nvPicPr>
        <p:blipFill>
          <a:blip r:embed="rId2" cstate="print"/>
          <a:stretch>
            <a:fillRect/>
          </a:stretch>
        </p:blipFill>
        <p:spPr>
          <a:xfrm>
            <a:off x="3923928" y="2852936"/>
            <a:ext cx="4859878" cy="3096344"/>
          </a:xfrm>
        </p:spPr>
      </p:pic>
      <p:sp>
        <p:nvSpPr>
          <p:cNvPr id="8" name="TextBox 7"/>
          <p:cNvSpPr txBox="1"/>
          <p:nvPr/>
        </p:nvSpPr>
        <p:spPr>
          <a:xfrm>
            <a:off x="107504" y="3717032"/>
            <a:ext cx="3744416" cy="2031325"/>
          </a:xfrm>
          <a:prstGeom prst="rect">
            <a:avLst/>
          </a:prstGeom>
          <a:noFill/>
        </p:spPr>
        <p:txBody>
          <a:bodyPr wrap="square" rtlCol="0">
            <a:spAutoFit/>
          </a:bodyPr>
          <a:lstStyle/>
          <a:p>
            <a:pPr algn="ctr"/>
            <a:r>
              <a:rPr lang="fr-FR" dirty="0" smtClean="0">
                <a:effectLst>
                  <a:outerShdw blurRad="38100" dist="38100" dir="2700000" algn="tl">
                    <a:srgbClr val="000000">
                      <a:alpha val="43137"/>
                    </a:srgbClr>
                  </a:outerShdw>
                </a:effectLst>
              </a:rPr>
              <a:t>Le Conseil Général a</a:t>
            </a:r>
            <a:br>
              <a:rPr lang="fr-FR" dirty="0" smtClean="0">
                <a:effectLst>
                  <a:outerShdw blurRad="38100" dist="38100" dir="2700000" algn="tl">
                    <a:srgbClr val="000000">
                      <a:alpha val="43137"/>
                    </a:srgbClr>
                  </a:outerShdw>
                </a:effectLst>
              </a:rPr>
            </a:br>
            <a:r>
              <a:rPr lang="fr-FR" dirty="0" smtClean="0">
                <a:effectLst>
                  <a:outerShdw blurRad="38100" dist="38100" dir="2700000" algn="tl">
                    <a:srgbClr val="000000">
                      <a:alpha val="43137"/>
                    </a:srgbClr>
                  </a:outerShdw>
                </a:effectLst>
              </a:rPr>
              <a:t>compétence sur les 2700 km</a:t>
            </a:r>
            <a:r>
              <a:rPr lang="fr-FR" baseline="30000" dirty="0" smtClean="0">
                <a:effectLst>
                  <a:outerShdw blurRad="38100" dist="38100" dir="2700000" algn="tl">
                    <a:srgbClr val="000000">
                      <a:alpha val="43137"/>
                    </a:srgbClr>
                  </a:outerShdw>
                </a:effectLst>
              </a:rPr>
              <a:t>2</a:t>
            </a:r>
            <a:r>
              <a:rPr lang="fr-FR" dirty="0" smtClean="0">
                <a:effectLst>
                  <a:outerShdw blurRad="38100" dist="38100" dir="2700000" algn="tl">
                    <a:srgbClr val="000000">
                      <a:alpha val="43137"/>
                    </a:srgbClr>
                  </a:outerShdw>
                </a:effectLst>
              </a:rPr>
              <a:t/>
            </a:r>
            <a:br>
              <a:rPr lang="fr-FR" dirty="0" smtClean="0">
                <a:effectLst>
                  <a:outerShdw blurRad="38100" dist="38100" dir="2700000" algn="tl">
                    <a:srgbClr val="000000">
                      <a:alpha val="43137"/>
                    </a:srgbClr>
                  </a:outerShdw>
                </a:effectLst>
              </a:rPr>
            </a:br>
            <a:r>
              <a:rPr lang="fr-FR" dirty="0" smtClean="0">
                <a:effectLst>
                  <a:outerShdw blurRad="38100" dist="38100" dir="2700000" algn="tl">
                    <a:srgbClr val="000000">
                      <a:alpha val="43137"/>
                    </a:srgbClr>
                  </a:outerShdw>
                </a:effectLst>
              </a:rPr>
              <a:t>du Bassin versant de l’Argens</a:t>
            </a:r>
            <a:br>
              <a:rPr lang="fr-FR" dirty="0" smtClean="0">
                <a:effectLst>
                  <a:outerShdw blurRad="38100" dist="38100" dir="2700000" algn="tl">
                    <a:srgbClr val="000000">
                      <a:alpha val="43137"/>
                    </a:srgbClr>
                  </a:outerShdw>
                </a:effectLst>
              </a:rPr>
            </a:br>
            <a:r>
              <a:rPr lang="fr-FR" dirty="0" smtClean="0">
                <a:effectLst>
                  <a:outerShdw blurRad="38100" dist="38100" dir="2700000" algn="tl">
                    <a:srgbClr val="000000">
                      <a:alpha val="43137"/>
                    </a:srgbClr>
                  </a:outerShdw>
                </a:effectLst>
              </a:rPr>
              <a:t>et de ses affluents (sur 74</a:t>
            </a:r>
            <a:br>
              <a:rPr lang="fr-FR" dirty="0" smtClean="0">
                <a:effectLst>
                  <a:outerShdw blurRad="38100" dist="38100" dir="2700000" algn="tl">
                    <a:srgbClr val="000000">
                      <a:alpha val="43137"/>
                    </a:srgbClr>
                  </a:outerShdw>
                </a:effectLst>
              </a:rPr>
            </a:br>
            <a:r>
              <a:rPr lang="fr-FR" dirty="0" smtClean="0">
                <a:effectLst>
                  <a:outerShdw blurRad="38100" dist="38100" dir="2700000" algn="tl">
                    <a:srgbClr val="000000">
                      <a:alpha val="43137"/>
                    </a:srgbClr>
                  </a:outerShdw>
                </a:effectLst>
              </a:rPr>
              <a:t>communes) mais </a:t>
            </a:r>
            <a:r>
              <a:rPr lang="fr-FR" b="1" dirty="0" smtClean="0">
                <a:effectLst>
                  <a:outerShdw blurRad="38100" dist="38100" dir="2700000" algn="tl">
                    <a:srgbClr val="000000">
                      <a:alpha val="43137"/>
                    </a:srgbClr>
                  </a:outerShdw>
                </a:effectLst>
              </a:rPr>
              <a:t>refuse</a:t>
            </a:r>
            <a:r>
              <a:rPr lang="fr-FR" dirty="0" smtClean="0">
                <a:effectLst>
                  <a:outerShdw blurRad="38100" dist="38100" dir="2700000" algn="tl">
                    <a:srgbClr val="000000">
                      <a:alpha val="43137"/>
                    </a:srgbClr>
                  </a:outerShdw>
                </a:effectLst>
              </a:rPr>
              <a:t/>
            </a:r>
            <a:br>
              <a:rPr lang="fr-FR" dirty="0" smtClean="0">
                <a:effectLst>
                  <a:outerShdw blurRad="38100" dist="38100" dir="2700000" algn="tl">
                    <a:srgbClr val="000000">
                      <a:alpha val="43137"/>
                    </a:srgbClr>
                  </a:outerShdw>
                </a:effectLst>
              </a:rPr>
            </a:br>
            <a:r>
              <a:rPr lang="fr-FR" dirty="0" smtClean="0">
                <a:effectLst>
                  <a:outerShdw blurRad="38100" dist="38100" dir="2700000" algn="tl">
                    <a:srgbClr val="000000">
                      <a:alpha val="43137"/>
                    </a:srgbClr>
                  </a:outerShdw>
                </a:effectLst>
              </a:rPr>
              <a:t>la maitrise d’ouvrage du</a:t>
            </a:r>
            <a:br>
              <a:rPr lang="fr-FR" dirty="0" smtClean="0">
                <a:effectLst>
                  <a:outerShdw blurRad="38100" dist="38100" dir="2700000" algn="tl">
                    <a:srgbClr val="000000">
                      <a:alpha val="43137"/>
                    </a:srgbClr>
                  </a:outerShdw>
                </a:effectLst>
              </a:rPr>
            </a:br>
            <a:r>
              <a:rPr lang="fr-FR" dirty="0" smtClean="0">
                <a:effectLst>
                  <a:outerShdw blurRad="38100" dist="38100" dir="2700000" algn="tl">
                    <a:srgbClr val="000000">
                      <a:alpha val="43137"/>
                    </a:srgbClr>
                  </a:outerShdw>
                </a:effectLst>
              </a:rPr>
              <a:t>PAPI complet.</a:t>
            </a:r>
            <a:endParaRPr lang="fr-FR" strike="sngStrike" dirty="0">
              <a:effectLst>
                <a:outerShdw blurRad="38100" dist="38100" dir="2700000" algn="tl">
                  <a:srgbClr val="000000">
                    <a:alpha val="43137"/>
                  </a:srgbClr>
                </a:outerShdw>
              </a:effectLst>
            </a:endParaRPr>
          </a:p>
        </p:txBody>
      </p:sp>
    </p:spTree>
  </p:cSld>
  <p:clrMapOvr>
    <a:masterClrMapping/>
  </p:clrMapOvr>
  <p:transition spd="slow">
    <p:wedg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fr-FR" b="0" dirty="0" smtClean="0">
                <a:effectLst>
                  <a:outerShdw blurRad="38100" dist="38100" dir="2700000" algn="tl">
                    <a:srgbClr val="FFFFFF"/>
                  </a:outerShdw>
                </a:effectLst>
                <a:latin typeface="Arial" charset="0"/>
              </a:rPr>
              <a:t>Étude des blocages et d'un processus non abouti</a:t>
            </a:r>
            <a:endParaRPr lang="fr-FR" dirty="0"/>
          </a:p>
        </p:txBody>
      </p:sp>
      <p:sp>
        <p:nvSpPr>
          <p:cNvPr id="18" name="Text Placeholder 8"/>
          <p:cNvSpPr>
            <a:spLocks noGrp="1"/>
          </p:cNvSpPr>
          <p:nvPr>
            <p:ph type="body" idx="1"/>
          </p:nvPr>
        </p:nvSpPr>
        <p:spPr>
          <a:xfrm>
            <a:off x="2915816" y="5517232"/>
            <a:ext cx="4040188" cy="402059"/>
          </a:xfrm>
        </p:spPr>
        <p:txBody>
          <a:bodyPr>
            <a:normAutofit fontScale="62500" lnSpcReduction="20000"/>
          </a:bodyPr>
          <a:lstStyle/>
          <a:p>
            <a:r>
              <a:rPr lang="fr-FR" dirty="0" smtClean="0"/>
              <a:t>Ces photos parlent d’elles-mêmes</a:t>
            </a:r>
            <a:endParaRPr lang="fr-FR" dirty="0"/>
          </a:p>
        </p:txBody>
      </p:sp>
      <p:sp>
        <p:nvSpPr>
          <p:cNvPr id="11" name="Text Placeholder 10"/>
          <p:cNvSpPr>
            <a:spLocks noGrp="1"/>
          </p:cNvSpPr>
          <p:nvPr>
            <p:ph type="body" sz="half" idx="3"/>
          </p:nvPr>
        </p:nvSpPr>
        <p:spPr>
          <a:xfrm>
            <a:off x="971601" y="1535113"/>
            <a:ext cx="7715200" cy="639762"/>
          </a:xfrm>
        </p:spPr>
        <p:txBody>
          <a:bodyPr>
            <a:normAutofit fontScale="77500" lnSpcReduction="20000"/>
          </a:bodyPr>
          <a:lstStyle/>
          <a:p>
            <a:pPr marL="342900" lvl="0" indent="-342900">
              <a:defRPr/>
            </a:pPr>
            <a:r>
              <a:rPr lang="fr-FR" dirty="0" smtClean="0">
                <a:ea typeface="Calibri"/>
                <a:cs typeface="Times New Roman"/>
              </a:rPr>
              <a:t>1. Le contexte</a:t>
            </a:r>
          </a:p>
          <a:p>
            <a:pPr marL="342900" lvl="0" indent="-342900">
              <a:defRPr/>
            </a:pPr>
            <a:r>
              <a:rPr lang="fr-FR" dirty="0" smtClean="0">
                <a:ea typeface="Calibri"/>
                <a:cs typeface="Times New Roman"/>
              </a:rPr>
              <a:t>	1.3. Vulnérabilité et catastrophes répétées</a:t>
            </a:r>
          </a:p>
        </p:txBody>
      </p:sp>
      <p:pic>
        <p:nvPicPr>
          <p:cNvPr id="5" name="Picture Placeholder 4" descr="Photo à ajouter.jpg"/>
          <p:cNvPicPr>
            <a:picLocks noGrp="1" noChangeAspect="1"/>
          </p:cNvPicPr>
          <p:nvPr>
            <p:ph sz="half" idx="2"/>
          </p:nvPr>
        </p:nvPicPr>
        <p:blipFill>
          <a:blip r:embed="rId3" cstate="print"/>
          <a:stretch>
            <a:fillRect/>
          </a:stretch>
        </p:blipFill>
        <p:spPr>
          <a:xfrm>
            <a:off x="490832" y="2996952"/>
            <a:ext cx="4157368" cy="2376263"/>
          </a:xfrm>
        </p:spPr>
      </p:pic>
      <p:pic>
        <p:nvPicPr>
          <p:cNvPr id="12" name="Content Placeholder 11" descr="Photo à ajouter.jpg"/>
          <p:cNvPicPr>
            <a:picLocks noGrp="1" noChangeAspect="1"/>
          </p:cNvPicPr>
          <p:nvPr>
            <p:ph sz="half" idx="4"/>
          </p:nvPr>
        </p:nvPicPr>
        <p:blipFill>
          <a:blip r:embed="rId4" cstate="print"/>
          <a:stretch>
            <a:fillRect/>
          </a:stretch>
        </p:blipFill>
        <p:spPr>
          <a:xfrm>
            <a:off x="4953000" y="3013903"/>
            <a:ext cx="3733800" cy="2354192"/>
          </a:xfrm>
        </p:spPr>
      </p:pic>
      <p:sp>
        <p:nvSpPr>
          <p:cNvPr id="9" name="Footer Placeholder 4"/>
          <p:cNvSpPr>
            <a:spLocks noGrp="1"/>
          </p:cNvSpPr>
          <p:nvPr>
            <p:ph type="ftr" sz="quarter" idx="11"/>
          </p:nvPr>
        </p:nvSpPr>
        <p:spPr>
          <a:xfrm>
            <a:off x="755576" y="6237312"/>
            <a:ext cx="8280920" cy="457200"/>
          </a:xfrm>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10" name="Rectangle 9"/>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Photo à ajouter.jpg"/>
          <p:cNvPicPr>
            <a:picLocks noGrp="1" noChangeAspect="1"/>
          </p:cNvPicPr>
          <p:nvPr>
            <p:ph type="pic" idx="4294967295"/>
          </p:nvPr>
        </p:nvPicPr>
        <p:blipFill>
          <a:blip r:embed="rId2" cstate="print"/>
          <a:stretch>
            <a:fillRect/>
          </a:stretch>
        </p:blipFill>
        <p:spPr>
          <a:xfrm>
            <a:off x="4572000" y="2852936"/>
            <a:ext cx="4404719" cy="3276010"/>
          </a:xfrm>
        </p:spPr>
      </p:pic>
      <p:sp>
        <p:nvSpPr>
          <p:cNvPr id="2" name="Title 1"/>
          <p:cNvSpPr>
            <a:spLocks noGrp="1"/>
          </p:cNvSpPr>
          <p:nvPr>
            <p:ph type="title"/>
          </p:nvPr>
        </p:nvSpPr>
        <p:spPr>
          <a:xfrm>
            <a:off x="899592" y="188640"/>
            <a:ext cx="7772400" cy="1642194"/>
          </a:xfrm>
        </p:spPr>
        <p:txBody>
          <a:bodyPr anchor="ctr">
            <a:noAutofit/>
          </a:bodyPr>
          <a:lstStyle/>
          <a:p>
            <a:pPr algn="ctr"/>
            <a:r>
              <a:rPr lang="fr-FR" sz="2800" dirty="0" smtClean="0">
                <a:effectLst>
                  <a:outerShdw blurRad="38100" dist="38100" dir="2700000" algn="tl">
                    <a:srgbClr val="000000">
                      <a:alpha val="43137"/>
                    </a:srgbClr>
                  </a:outerShdw>
                </a:effectLst>
              </a:rPr>
              <a:t>Dans cette plaine de l’Argens comblée de tous les atouts, pourquoi les sinistrés</a:t>
            </a:r>
            <a:br>
              <a:rPr lang="fr-FR" sz="2800" dirty="0" smtClean="0">
                <a:effectLst>
                  <a:outerShdw blurRad="38100" dist="38100" dir="2700000" algn="tl">
                    <a:srgbClr val="000000">
                      <a:alpha val="43137"/>
                    </a:srgbClr>
                  </a:outerShdw>
                </a:effectLst>
              </a:rPr>
            </a:br>
            <a:r>
              <a:rPr lang="fr-FR" sz="2800" dirty="0" smtClean="0">
                <a:effectLst>
                  <a:outerShdw blurRad="38100" dist="38100" dir="2700000" algn="tl">
                    <a:srgbClr val="000000">
                      <a:alpha val="43137"/>
                    </a:srgbClr>
                  </a:outerShdw>
                </a:effectLst>
              </a:rPr>
              <a:t>ont-ils le sentiment d’être abandonnés ?</a:t>
            </a:r>
            <a:endParaRPr lang="fr-FR" sz="2800" dirty="0">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fld id="{773A0A98-C74B-4A8E-8C94-34FEA95E1F93}" type="slidenum">
              <a:rPr lang="fr-FR" smtClean="0"/>
              <a:pPr/>
              <a:t>23</a:t>
            </a:fld>
            <a:endParaRPr lang="fr-FR"/>
          </a:p>
        </p:txBody>
      </p:sp>
      <p:sp>
        <p:nvSpPr>
          <p:cNvPr id="3" name="Text Placeholder 2"/>
          <p:cNvSpPr>
            <a:spLocks noGrp="1"/>
          </p:cNvSpPr>
          <p:nvPr>
            <p:ph type="body" idx="4294967295"/>
          </p:nvPr>
        </p:nvSpPr>
        <p:spPr>
          <a:xfrm>
            <a:off x="430213" y="2133600"/>
            <a:ext cx="8713787" cy="3816350"/>
          </a:xfrm>
        </p:spPr>
        <p:txBody>
          <a:bodyPr>
            <a:normAutofit lnSpcReduction="10000"/>
          </a:bodyPr>
          <a:lstStyle/>
          <a:p>
            <a:pPr marL="342900" indent="-342900">
              <a:buFont typeface="Arial" pitchFamily="34" charset="0"/>
              <a:buChar char="•"/>
            </a:pPr>
            <a:r>
              <a:rPr lang="fr-FR" sz="1800" dirty="0" smtClean="0">
                <a:effectLst>
                  <a:outerShdw blurRad="38100" dist="38100" dir="2700000" algn="tl">
                    <a:srgbClr val="000000">
                      <a:alpha val="43137"/>
                    </a:srgbClr>
                  </a:outerShdw>
                </a:effectLst>
              </a:rPr>
              <a:t>2 inondations catastrophiques coup sur coup (2010 et 2011)</a:t>
            </a:r>
          </a:p>
          <a:p>
            <a:pPr marL="342900" indent="-342900">
              <a:spcAft>
                <a:spcPts val="1200"/>
              </a:spcAft>
              <a:buFont typeface="Arial" pitchFamily="34" charset="0"/>
              <a:buChar char="•"/>
            </a:pPr>
            <a:r>
              <a:rPr lang="fr-FR" sz="1800" dirty="0" smtClean="0">
                <a:effectLst>
                  <a:outerShdw blurRad="38100" dist="38100" dir="2700000" algn="tl">
                    <a:srgbClr val="000000">
                      <a:alpha val="43137"/>
                    </a:srgbClr>
                  </a:outerShdw>
                </a:effectLst>
              </a:rPr>
              <a:t>La menace permanente de récidive</a:t>
            </a:r>
          </a:p>
          <a:p>
            <a:pPr marL="0" indent="0">
              <a:lnSpc>
                <a:spcPct val="110000"/>
              </a:lnSpc>
              <a:spcAft>
                <a:spcPts val="600"/>
              </a:spcAft>
              <a:buNone/>
              <a:tabLst>
                <a:tab pos="2149475" algn="ctr"/>
              </a:tabLst>
            </a:pPr>
            <a:r>
              <a:rPr lang="fr-FR" sz="1800" i="1" dirty="0" smtClean="0">
                <a:effectLst>
                  <a:outerShdw blurRad="38100" dist="38100" dir="2700000" algn="tl">
                    <a:srgbClr val="000000">
                      <a:alpha val="43137"/>
                    </a:srgbClr>
                  </a:outerShdw>
                </a:effectLst>
              </a:rPr>
              <a:t>	Faute de travaux d’aménagement</a:t>
            </a:r>
            <a:br>
              <a:rPr lang="fr-FR" sz="1800" i="1" dirty="0" smtClean="0">
                <a:effectLst>
                  <a:outerShdw blurRad="38100" dist="38100" dir="2700000" algn="tl">
                    <a:srgbClr val="000000">
                      <a:alpha val="43137"/>
                    </a:srgbClr>
                  </a:outerShdw>
                </a:effectLst>
              </a:rPr>
            </a:br>
            <a:r>
              <a:rPr lang="fr-FR" sz="1800" i="1" dirty="0" smtClean="0">
                <a:effectLst>
                  <a:outerShdw blurRad="38100" dist="38100" dir="2700000" algn="tl">
                    <a:srgbClr val="000000">
                      <a:alpha val="43137"/>
                    </a:srgbClr>
                  </a:outerShdw>
                </a:effectLst>
              </a:rPr>
              <a:t>	du delta pour évacuer les</a:t>
            </a:r>
            <a:br>
              <a:rPr lang="fr-FR" sz="1800" i="1" dirty="0" smtClean="0">
                <a:effectLst>
                  <a:outerShdw blurRad="38100" dist="38100" dir="2700000" algn="tl">
                    <a:srgbClr val="000000">
                      <a:alpha val="43137"/>
                    </a:srgbClr>
                  </a:outerShdw>
                </a:effectLst>
              </a:rPr>
            </a:br>
            <a:r>
              <a:rPr lang="fr-FR" sz="1800" i="1" dirty="0" smtClean="0">
                <a:effectLst>
                  <a:outerShdw blurRad="38100" dist="38100" dir="2700000" algn="tl">
                    <a:srgbClr val="000000">
                      <a:alpha val="43137"/>
                    </a:srgbClr>
                  </a:outerShdw>
                </a:effectLst>
              </a:rPr>
              <a:t>	débordements excessifs…</a:t>
            </a:r>
          </a:p>
          <a:p>
            <a:pPr marL="0" lvl="1" indent="0">
              <a:lnSpc>
                <a:spcPct val="110000"/>
              </a:lnSpc>
              <a:spcBef>
                <a:spcPts val="3600"/>
              </a:spcBef>
              <a:spcAft>
                <a:spcPts val="600"/>
              </a:spcAft>
              <a:buNone/>
              <a:tabLst>
                <a:tab pos="2149475" algn="ctr"/>
              </a:tabLst>
            </a:pPr>
            <a:r>
              <a:rPr lang="fr-FR" sz="1800" i="1" dirty="0" smtClean="0">
                <a:effectLst>
                  <a:outerShdw blurRad="38100" dist="38100" dir="2700000" algn="tl">
                    <a:srgbClr val="000000">
                      <a:alpha val="43137"/>
                    </a:srgbClr>
                  </a:outerShdw>
                </a:effectLst>
              </a:rPr>
              <a:t>	à la prochaine crue…</a:t>
            </a:r>
            <a:endParaRPr lang="fr-FR" sz="1800" dirty="0" smtClean="0">
              <a:effectLst>
                <a:outerShdw blurRad="38100" dist="38100" dir="2700000" algn="tl">
                  <a:srgbClr val="000000">
                    <a:alpha val="43137"/>
                  </a:srgbClr>
                </a:outerShdw>
              </a:effectLst>
            </a:endParaRPr>
          </a:p>
          <a:p>
            <a:pPr marL="0" lvl="1" indent="0">
              <a:lnSpc>
                <a:spcPct val="110000"/>
              </a:lnSpc>
              <a:spcBef>
                <a:spcPts val="3600"/>
              </a:spcBef>
              <a:spcAft>
                <a:spcPts val="600"/>
              </a:spcAft>
              <a:buNone/>
              <a:tabLst>
                <a:tab pos="2149475" algn="ctr"/>
              </a:tabLst>
            </a:pPr>
            <a:r>
              <a:rPr lang="fr-FR" sz="1800" i="1" dirty="0" smtClean="0">
                <a:effectLst>
                  <a:outerShdw blurRad="38100" dist="38100" dir="2700000" algn="tl">
                    <a:srgbClr val="000000">
                      <a:alpha val="43137"/>
                    </a:srgbClr>
                  </a:outerShdw>
                </a:effectLst>
              </a:rPr>
              <a:t>	c’est toute l’économie locale</a:t>
            </a:r>
            <a:br>
              <a:rPr lang="fr-FR" sz="1800" i="1" dirty="0" smtClean="0">
                <a:effectLst>
                  <a:outerShdw blurRad="38100" dist="38100" dir="2700000" algn="tl">
                    <a:srgbClr val="000000">
                      <a:alpha val="43137"/>
                    </a:srgbClr>
                  </a:outerShdw>
                </a:effectLst>
              </a:rPr>
            </a:br>
            <a:r>
              <a:rPr lang="fr-FR" sz="1800" i="1" dirty="0" smtClean="0">
                <a:effectLst>
                  <a:outerShdw blurRad="38100" dist="38100" dir="2700000" algn="tl">
                    <a:srgbClr val="000000">
                      <a:alpha val="43137"/>
                    </a:srgbClr>
                  </a:outerShdw>
                </a:effectLst>
              </a:rPr>
              <a:t>	qui s’effondre !</a:t>
            </a:r>
            <a:endParaRPr lang="fr-FR" sz="1800" dirty="0" smtClean="0">
              <a:effectLst>
                <a:outerShdw blurRad="38100" dist="38100" dir="2700000" algn="tl">
                  <a:srgbClr val="000000">
                    <a:alpha val="43137"/>
                  </a:srgbClr>
                </a:outerShdw>
              </a:effectLst>
            </a:endParaRPr>
          </a:p>
        </p:txBody>
      </p:sp>
      <p:sp>
        <p:nvSpPr>
          <p:cNvPr id="8" name="Footer Placeholder 4"/>
          <p:cNvSpPr txBox="1">
            <a:spLocks/>
          </p:cNvSpPr>
          <p:nvPr/>
        </p:nvSpPr>
        <p:spPr>
          <a:xfrm>
            <a:off x="755576" y="6237312"/>
            <a:ext cx="8280920" cy="457200"/>
          </a:xfrm>
          <a:prstGeom prst="rect">
            <a:avLst/>
          </a:prstGeom>
        </p:spPr>
        <p:txBody>
          <a:bodyPr anchor="ctr" anchorCtr="0"/>
          <a:lstStyle>
            <a:lvl1pPr>
              <a:defRPr sz="1100" i="1"/>
            </a:lvl1pPr>
          </a:lstStyle>
          <a:p>
            <a:pPr marL="0" marR="0" lvl="0" indent="0" algn="l" defTabSz="914400" rtl="0" eaLnBrk="1" fontAlgn="auto" latinLnBrk="0" hangingPunct="1">
              <a:lnSpc>
                <a:spcPct val="100000"/>
              </a:lnSpc>
              <a:spcBef>
                <a:spcPts val="0"/>
              </a:spcBef>
              <a:spcAft>
                <a:spcPts val="0"/>
              </a:spcAft>
              <a:buClrTx/>
              <a:buSzTx/>
              <a:buFontTx/>
              <a:buNone/>
              <a:tabLst>
                <a:tab pos="8072438" algn="r"/>
              </a:tabLst>
              <a:defRPr/>
            </a:pPr>
            <a:r>
              <a:rPr kumimoji="0" lang="fr-FR" sz="1100" b="0" i="1" u="none" strike="noStrike" kern="1200" cap="none" spc="0" normalizeH="0" baseline="0" noProof="0" dirty="0" smtClean="0">
                <a:ln>
                  <a:noFill/>
                </a:ln>
                <a:solidFill>
                  <a:schemeClr val="tx2"/>
                </a:solidFill>
                <a:effectLst/>
                <a:uLnTx/>
                <a:uFillTx/>
                <a:latin typeface="+mn-lt"/>
                <a:ea typeface="+mn-ea"/>
                <a:cs typeface="+mn-cs"/>
              </a:rPr>
              <a:t>Intégrer la résilience dans la prospective territoriale : le Val d’Argens (Var), un cas d’école	</a:t>
            </a:r>
            <a:r>
              <a:rPr kumimoji="0" lang="fr-FR" sz="800" b="0" i="1" u="none" strike="noStrike" kern="1200" cap="none" spc="0" normalizeH="0" baseline="0" noProof="0" dirty="0" smtClean="0">
                <a:ln>
                  <a:noFill/>
                </a:ln>
                <a:solidFill>
                  <a:schemeClr val="tx2"/>
                </a:solidFill>
                <a:effectLst/>
                <a:uLnTx/>
                <a:uFillTx/>
                <a:latin typeface="+mn-lt"/>
                <a:ea typeface="+mn-ea"/>
                <a:cs typeface="+mn-cs"/>
              </a:rPr>
              <a:t>© www.viva2010.org</a:t>
            </a:r>
          </a:p>
        </p:txBody>
      </p:sp>
      <p:sp>
        <p:nvSpPr>
          <p:cNvPr id="9" name="Rectangle 8"/>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685800" y="188640"/>
            <a:ext cx="7772400" cy="1800200"/>
          </a:xfrm>
        </p:spPr>
        <p:txBody>
          <a:bodyPr anchor="t">
            <a:normAutofit fontScale="90000"/>
          </a:bodyPr>
          <a:lstStyle/>
          <a:p>
            <a:pPr algn="ctr"/>
            <a:r>
              <a:rPr lang="fr-FR" i="1" dirty="0" smtClean="0">
                <a:effectLst>
                  <a:outerShdw blurRad="38100" dist="38100" dir="2700000" algn="tl">
                    <a:srgbClr val="000000">
                      <a:alpha val="43137"/>
                    </a:srgbClr>
                  </a:outerShdw>
                </a:effectLst>
              </a:rPr>
              <a:t>La survenue redoutée d'une 3</a:t>
            </a:r>
            <a:r>
              <a:rPr lang="fr-FR" i="1" baseline="30000" dirty="0" smtClean="0">
                <a:effectLst>
                  <a:outerShdw blurRad="38100" dist="38100" dir="2700000" algn="tl">
                    <a:srgbClr val="000000">
                      <a:alpha val="43137"/>
                    </a:srgbClr>
                  </a:outerShdw>
                </a:effectLst>
              </a:rPr>
              <a:t>e</a:t>
            </a:r>
            <a:r>
              <a:rPr lang="fr-FR" i="1" dirty="0" smtClean="0">
                <a:effectLst>
                  <a:outerShdw blurRad="38100" dist="38100" dir="2700000" algn="tl">
                    <a:srgbClr val="000000">
                      <a:alpha val="43137"/>
                    </a:srgbClr>
                  </a:outerShdw>
                </a:effectLst>
              </a:rPr>
              <a:t> grande crue serait, pour tous, une catastrophe sans lendemain</a:t>
            </a:r>
            <a:endParaRPr lang="fr-FR" dirty="0">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fld id="{773A0A98-C74B-4A8E-8C94-34FEA95E1F93}" type="slidenum">
              <a:rPr lang="fr-FR" smtClean="0"/>
              <a:pPr/>
              <a:t>24</a:t>
            </a:fld>
            <a:endParaRPr lang="fr-FR"/>
          </a:p>
        </p:txBody>
      </p:sp>
      <p:sp>
        <p:nvSpPr>
          <p:cNvPr id="9" name="Footer Placeholder 4"/>
          <p:cNvSpPr>
            <a:spLocks noGrp="1"/>
          </p:cNvSpPr>
          <p:nvPr>
            <p:ph type="ftr" sz="quarter" idx="11"/>
          </p:nvPr>
        </p:nvSpPr>
        <p:spPr>
          <a:xfrm>
            <a:off x="755576" y="6381328"/>
            <a:ext cx="8280920" cy="313184"/>
          </a:xfrm>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18" name="Text Placeholder 17"/>
          <p:cNvSpPr>
            <a:spLocks noGrp="1"/>
          </p:cNvSpPr>
          <p:nvPr>
            <p:ph type="body" idx="4294967295"/>
          </p:nvPr>
        </p:nvSpPr>
        <p:spPr>
          <a:xfrm>
            <a:off x="107504" y="2060848"/>
            <a:ext cx="8892480" cy="1799952"/>
          </a:xfrm>
          <a:noFill/>
          <a:ln>
            <a:noFill/>
          </a:ln>
          <a:scene3d>
            <a:camera prst="orthographicFront"/>
            <a:lightRig rig="threePt" dir="t"/>
          </a:scene3d>
          <a:sp3d>
            <a:bevelT/>
          </a:sp3d>
        </p:spPr>
        <p:txBody>
          <a:bodyPr>
            <a:noAutofit/>
          </a:bodyPr>
          <a:lstStyle/>
          <a:p>
            <a:pPr>
              <a:lnSpc>
                <a:spcPct val="120000"/>
              </a:lnSpc>
              <a:spcBef>
                <a:spcPts val="600"/>
              </a:spcBef>
              <a:spcAft>
                <a:spcPts val="600"/>
              </a:spcAft>
            </a:pPr>
            <a:r>
              <a:rPr lang="fr-FR" sz="1700" dirty="0" smtClean="0">
                <a:effectLst>
                  <a:outerShdw blurRad="38100" dist="38100" dir="2700000" algn="tl">
                    <a:srgbClr val="000000">
                      <a:alpha val="43137"/>
                    </a:srgbClr>
                  </a:outerShdw>
                </a:effectLst>
              </a:rPr>
              <a:t>Cette plaine agricole représente un bassin de 4 000 emplois directs et saisonniers. Les zones d’activités voisines, exposées au risque, offrent plus</a:t>
            </a:r>
            <a:br>
              <a:rPr lang="fr-FR" sz="1700" dirty="0" smtClean="0">
                <a:effectLst>
                  <a:outerShdw blurRad="38100" dist="38100" dir="2700000" algn="tl">
                    <a:srgbClr val="000000">
                      <a:alpha val="43137"/>
                    </a:srgbClr>
                  </a:outerShdw>
                </a:effectLst>
              </a:rPr>
            </a:br>
            <a:r>
              <a:rPr lang="fr-FR" sz="1700" dirty="0" smtClean="0">
                <a:effectLst>
                  <a:outerShdw blurRad="38100" dist="38100" dir="2700000" algn="tl">
                    <a:srgbClr val="000000">
                      <a:alpha val="43137"/>
                    </a:srgbClr>
                  </a:outerShdw>
                </a:effectLst>
              </a:rPr>
              <a:t>de 3 000 emplois indirects.</a:t>
            </a:r>
          </a:p>
          <a:p>
            <a:pPr algn="just">
              <a:lnSpc>
                <a:spcPct val="120000"/>
              </a:lnSpc>
              <a:spcBef>
                <a:spcPts val="600"/>
              </a:spcBef>
              <a:spcAft>
                <a:spcPts val="600"/>
              </a:spcAft>
            </a:pPr>
            <a:r>
              <a:rPr lang="fr-FR" sz="1700" dirty="0" smtClean="0">
                <a:effectLst>
                  <a:outerShdw blurRad="38100" dist="38100" dir="2700000" algn="tl">
                    <a:srgbClr val="000000">
                      <a:alpha val="43137"/>
                    </a:srgbClr>
                  </a:outerShdw>
                </a:effectLst>
              </a:rPr>
              <a:t>Le tourisme balnéaire fait vivre le commerce local non soumis</a:t>
            </a:r>
            <a:br>
              <a:rPr lang="fr-FR" sz="1700" dirty="0" smtClean="0">
                <a:effectLst>
                  <a:outerShdw blurRad="38100" dist="38100" dir="2700000" algn="tl">
                    <a:srgbClr val="000000">
                      <a:alpha val="43137"/>
                    </a:srgbClr>
                  </a:outerShdw>
                </a:effectLst>
              </a:rPr>
            </a:br>
            <a:r>
              <a:rPr lang="fr-FR" sz="1700" dirty="0" smtClean="0">
                <a:effectLst>
                  <a:outerShdw blurRad="38100" dist="38100" dir="2700000" algn="tl">
                    <a:srgbClr val="000000">
                      <a:alpha val="43137"/>
                    </a:srgbClr>
                  </a:outerShdw>
                </a:effectLst>
              </a:rPr>
              <a:t>aux inondations.</a:t>
            </a:r>
            <a:endParaRPr lang="fr-FR" sz="1700" dirty="0">
              <a:effectLst>
                <a:outerShdw blurRad="38100" dist="38100" dir="2700000" algn="tl">
                  <a:srgbClr val="000000">
                    <a:alpha val="43137"/>
                  </a:srgbClr>
                </a:outerShdw>
              </a:effectLst>
            </a:endParaRPr>
          </a:p>
        </p:txBody>
      </p:sp>
      <p:pic>
        <p:nvPicPr>
          <p:cNvPr id="19" name="Picture 18" descr="Photo à ajouter.jpg"/>
          <p:cNvPicPr>
            <a:picLocks noChangeAspect="1"/>
          </p:cNvPicPr>
          <p:nvPr/>
        </p:nvPicPr>
        <p:blipFill>
          <a:blip r:embed="rId2" cstate="print"/>
          <a:stretch>
            <a:fillRect/>
          </a:stretch>
        </p:blipFill>
        <p:spPr>
          <a:xfrm>
            <a:off x="2339752" y="3573016"/>
            <a:ext cx="2836186" cy="2160000"/>
          </a:xfrm>
          <a:prstGeom prst="rect">
            <a:avLst/>
          </a:prstGeom>
        </p:spPr>
      </p:pic>
      <p:pic>
        <p:nvPicPr>
          <p:cNvPr id="20" name="Picture 19" descr="Photo à ajouter.jpg"/>
          <p:cNvPicPr>
            <a:picLocks noChangeAspect="1"/>
          </p:cNvPicPr>
          <p:nvPr/>
        </p:nvPicPr>
        <p:blipFill>
          <a:blip r:embed="rId3" cstate="print"/>
          <a:stretch>
            <a:fillRect/>
          </a:stretch>
        </p:blipFill>
        <p:spPr>
          <a:xfrm>
            <a:off x="5617593" y="3573016"/>
            <a:ext cx="3064849" cy="2160000"/>
          </a:xfrm>
          <a:prstGeom prst="rect">
            <a:avLst/>
          </a:prstGeom>
        </p:spPr>
      </p:pic>
      <p:sp>
        <p:nvSpPr>
          <p:cNvPr id="21" name="TextBox 20"/>
          <p:cNvSpPr txBox="1"/>
          <p:nvPr/>
        </p:nvSpPr>
        <p:spPr>
          <a:xfrm>
            <a:off x="323528" y="5733256"/>
            <a:ext cx="8568952" cy="646331"/>
          </a:xfrm>
          <a:prstGeom prst="rect">
            <a:avLst/>
          </a:prstGeom>
          <a:noFill/>
        </p:spPr>
        <p:txBody>
          <a:bodyPr wrap="square" rtlCol="0">
            <a:spAutoFit/>
          </a:bodyPr>
          <a:lstStyle/>
          <a:p>
            <a:pPr marL="1974850" indent="-1974850"/>
            <a:r>
              <a:rPr lang="fr-FR" dirty="0" smtClean="0">
                <a:effectLst>
                  <a:outerShdw blurRad="38100" dist="38100" dir="2700000" algn="tl">
                    <a:srgbClr val="000000">
                      <a:alpha val="43137"/>
                    </a:srgbClr>
                  </a:outerShdw>
                </a:effectLst>
              </a:rPr>
              <a:t>De nombreuses faillites depuis 2010,</a:t>
            </a:r>
            <a:br>
              <a:rPr lang="fr-FR" dirty="0" smtClean="0">
                <a:effectLst>
                  <a:outerShdw blurRad="38100" dist="38100" dir="2700000" algn="tl">
                    <a:srgbClr val="000000">
                      <a:alpha val="43137"/>
                    </a:srgbClr>
                  </a:outerShdw>
                </a:effectLst>
              </a:rPr>
            </a:br>
            <a:r>
              <a:rPr lang="fr-FR" dirty="0" smtClean="0">
                <a:effectLst>
                  <a:outerShdw blurRad="38100" dist="38100" dir="2700000" algn="tl">
                    <a:srgbClr val="000000">
                      <a:alpha val="43137"/>
                    </a:srgbClr>
                  </a:outerShdw>
                </a:effectLst>
              </a:rPr>
              <a:t>puis 2011 : Fréjus, Z.A. La Palud, une zone en sursis</a:t>
            </a:r>
            <a:endParaRPr lang="fr-FR" dirty="0">
              <a:effectLst>
                <a:outerShdw blurRad="38100" dist="38100" dir="2700000" algn="tl">
                  <a:srgbClr val="000000">
                    <a:alpha val="43137"/>
                  </a:srgbClr>
                </a:outerShdw>
              </a:effectLst>
            </a:endParaRPr>
          </a:p>
        </p:txBody>
      </p:sp>
    </p:spTree>
  </p:cSld>
  <p:clrMapOvr>
    <a:masterClrMapping/>
  </p:clrMapOvr>
  <p:transition spd="slow">
    <p:wedg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692696"/>
            <a:ext cx="2664296" cy="369332"/>
          </a:xfrm>
          <a:prstGeom prst="rect">
            <a:avLst/>
          </a:prstGeom>
          <a:noFill/>
        </p:spPr>
        <p:txBody>
          <a:bodyPr wrap="square" rtlCol="0">
            <a:spAutoFit/>
          </a:bodyPr>
          <a:lstStyle/>
          <a:p>
            <a:endParaRPr lang="fr-FR" dirty="0"/>
          </a:p>
        </p:txBody>
      </p:sp>
      <p:sp>
        <p:nvSpPr>
          <p:cNvPr id="3" name="Title 2"/>
          <p:cNvSpPr>
            <a:spLocks noGrp="1"/>
          </p:cNvSpPr>
          <p:nvPr>
            <p:ph type="title"/>
          </p:nvPr>
        </p:nvSpPr>
        <p:spPr/>
        <p:txBody>
          <a:bodyPr>
            <a:normAutofit fontScale="90000"/>
          </a:bodyPr>
          <a:lstStyle/>
          <a:p>
            <a:pPr algn="ctr"/>
            <a:r>
              <a:rPr lang="fr-FR" b="0" dirty="0" smtClean="0">
                <a:effectLst>
                  <a:outerShdw blurRad="38100" dist="38100" dir="2700000" algn="tl">
                    <a:srgbClr val="FFFFFF"/>
                  </a:outerShdw>
                </a:effectLst>
                <a:latin typeface="Arial" charset="0"/>
              </a:rPr>
              <a:t>Étude des blocages et d'un processus non abouti</a:t>
            </a:r>
            <a:endParaRPr lang="fr-FR" dirty="0"/>
          </a:p>
        </p:txBody>
      </p:sp>
      <p:sp>
        <p:nvSpPr>
          <p:cNvPr id="6" name="Slide Number Placeholder 5"/>
          <p:cNvSpPr>
            <a:spLocks noGrp="1"/>
          </p:cNvSpPr>
          <p:nvPr>
            <p:ph type="sldNum" sz="quarter" idx="12"/>
          </p:nvPr>
        </p:nvSpPr>
        <p:spPr/>
        <p:txBody>
          <a:bodyPr/>
          <a:lstStyle/>
          <a:p>
            <a:fld id="{773A0A98-C74B-4A8E-8C94-34FEA95E1F93}" type="slidenum">
              <a:rPr lang="fr-FR" smtClean="0"/>
              <a:pPr/>
              <a:t>25</a:t>
            </a:fld>
            <a:endParaRPr lang="fr-FR"/>
          </a:p>
        </p:txBody>
      </p:sp>
      <p:sp>
        <p:nvSpPr>
          <p:cNvPr id="9" name="Footer Placeholder 4"/>
          <p:cNvSpPr>
            <a:spLocks noGrp="1"/>
          </p:cNvSpPr>
          <p:nvPr>
            <p:ph type="ftr" sz="quarter" idx="11"/>
          </p:nvPr>
        </p:nvSpPr>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5" name="Text Placeholder 4"/>
          <p:cNvSpPr>
            <a:spLocks noGrp="1"/>
          </p:cNvSpPr>
          <p:nvPr>
            <p:ph type="body" idx="4294967295"/>
          </p:nvPr>
        </p:nvSpPr>
        <p:spPr>
          <a:xfrm>
            <a:off x="395537" y="1700808"/>
            <a:ext cx="8748464" cy="4465042"/>
          </a:xfrm>
        </p:spPr>
        <p:txBody>
          <a:bodyPr>
            <a:normAutofit/>
          </a:bodyPr>
          <a:lstStyle/>
          <a:p>
            <a:pPr marL="342900" indent="-342900">
              <a:buNone/>
            </a:pPr>
            <a:r>
              <a:rPr lang="fr-FR" dirty="0" smtClean="0">
                <a:effectLst>
                  <a:outerShdw blurRad="38100" dist="38100" dir="2700000" algn="tl">
                    <a:srgbClr val="000000">
                      <a:alpha val="43137"/>
                    </a:srgbClr>
                  </a:outerShdw>
                </a:effectLst>
                <a:ea typeface="Calibri"/>
                <a:cs typeface="Times New Roman"/>
              </a:rPr>
              <a:t>1. Le contexte</a:t>
            </a:r>
          </a:p>
          <a:p>
            <a:pPr marL="342900" indent="-342900">
              <a:buNone/>
            </a:pPr>
            <a:r>
              <a:rPr lang="fr-FR" dirty="0" smtClean="0">
                <a:effectLst>
                  <a:outerShdw blurRad="38100" dist="38100" dir="2700000" algn="tl">
                    <a:srgbClr val="000000">
                      <a:alpha val="43137"/>
                    </a:srgbClr>
                  </a:outerShdw>
                </a:effectLst>
                <a:ea typeface="Calibri"/>
                <a:cs typeface="Times New Roman"/>
              </a:rPr>
              <a:t>	1.4. Gestion publique du risque d’inondation</a:t>
            </a:r>
          </a:p>
          <a:p>
            <a:pPr marL="0" indent="0">
              <a:spcBef>
                <a:spcPts val="9000"/>
              </a:spcBef>
              <a:buNone/>
            </a:pPr>
            <a:r>
              <a:rPr lang="fr-FR" sz="2500" dirty="0" smtClean="0">
                <a:solidFill>
                  <a:schemeClr val="tx2"/>
                </a:solidFill>
                <a:effectLst>
                  <a:outerShdw blurRad="38100" dist="38100" dir="2700000" algn="tl">
                    <a:srgbClr val="000000">
                      <a:alpha val="43137"/>
                    </a:srgbClr>
                  </a:outerShdw>
                </a:effectLst>
              </a:rPr>
              <a:t>Préfet,</a:t>
            </a:r>
            <a:br>
              <a:rPr lang="fr-FR" sz="2500" dirty="0" smtClean="0">
                <a:solidFill>
                  <a:schemeClr val="tx2"/>
                </a:solidFill>
                <a:effectLst>
                  <a:outerShdw blurRad="38100" dist="38100" dir="2700000" algn="tl">
                    <a:srgbClr val="000000">
                      <a:alpha val="43137"/>
                    </a:srgbClr>
                  </a:outerShdw>
                </a:effectLst>
              </a:rPr>
            </a:br>
            <a:r>
              <a:rPr lang="fr-FR" sz="2500" dirty="0" smtClean="0">
                <a:solidFill>
                  <a:schemeClr val="tx2"/>
                </a:solidFill>
                <a:effectLst>
                  <a:outerShdw blurRad="38100" dist="38100" dir="2700000" algn="tl">
                    <a:srgbClr val="000000">
                      <a:alpha val="43137"/>
                    </a:srgbClr>
                  </a:outerShdw>
                </a:effectLst>
              </a:rPr>
              <a:t>Collectivités territoriales,</a:t>
            </a:r>
            <a:br>
              <a:rPr lang="fr-FR" sz="2500" dirty="0" smtClean="0">
                <a:solidFill>
                  <a:schemeClr val="tx2"/>
                </a:solidFill>
                <a:effectLst>
                  <a:outerShdw blurRad="38100" dist="38100" dir="2700000" algn="tl">
                    <a:srgbClr val="000000">
                      <a:alpha val="43137"/>
                    </a:srgbClr>
                  </a:outerShdw>
                </a:effectLst>
              </a:rPr>
            </a:br>
            <a:r>
              <a:rPr lang="fr-FR" sz="2500" dirty="0" smtClean="0">
                <a:solidFill>
                  <a:schemeClr val="tx2"/>
                </a:solidFill>
                <a:effectLst>
                  <a:outerShdw blurRad="38100" dist="38100" dir="2700000" algn="tl">
                    <a:srgbClr val="000000">
                      <a:alpha val="43137"/>
                    </a:srgbClr>
                  </a:outerShdw>
                </a:effectLst>
              </a:rPr>
              <a:t>Chambres consulaires</a:t>
            </a:r>
            <a:br>
              <a:rPr lang="fr-FR" sz="2500" dirty="0" smtClean="0">
                <a:solidFill>
                  <a:schemeClr val="tx2"/>
                </a:solidFill>
                <a:effectLst>
                  <a:outerShdw blurRad="38100" dist="38100" dir="2700000" algn="tl">
                    <a:srgbClr val="000000">
                      <a:alpha val="43137"/>
                    </a:srgbClr>
                  </a:outerShdw>
                </a:effectLst>
              </a:rPr>
            </a:br>
            <a:r>
              <a:rPr lang="fr-FR" sz="2500" dirty="0" smtClean="0">
                <a:solidFill>
                  <a:schemeClr val="tx2"/>
                </a:solidFill>
                <a:effectLst>
                  <a:outerShdw blurRad="38100" dist="38100" dir="2700000" algn="tl">
                    <a:srgbClr val="000000">
                      <a:alpha val="43137"/>
                    </a:srgbClr>
                  </a:outerShdw>
                </a:effectLst>
              </a:rPr>
              <a:t>et Syndicats de rivières</a:t>
            </a:r>
            <a:br>
              <a:rPr lang="fr-FR" sz="2500" dirty="0" smtClean="0">
                <a:solidFill>
                  <a:schemeClr val="tx2"/>
                </a:solidFill>
                <a:effectLst>
                  <a:outerShdw blurRad="38100" dist="38100" dir="2700000" algn="tl">
                    <a:srgbClr val="000000">
                      <a:alpha val="43137"/>
                    </a:srgbClr>
                  </a:outerShdw>
                </a:effectLst>
              </a:rPr>
            </a:br>
            <a:r>
              <a:rPr lang="fr-FR" sz="2500" dirty="0" smtClean="0">
                <a:solidFill>
                  <a:schemeClr val="tx2"/>
                </a:solidFill>
                <a:effectLst>
                  <a:outerShdw blurRad="38100" dist="38100" dir="2700000" algn="tl">
                    <a:srgbClr val="000000">
                      <a:alpha val="43137"/>
                    </a:srgbClr>
                  </a:outerShdw>
                </a:effectLst>
              </a:rPr>
              <a:t>s’unissent… en 2013</a:t>
            </a:r>
            <a:endParaRPr lang="fr-FR" sz="2500" dirty="0" smtClean="0">
              <a:solidFill>
                <a:schemeClr val="tx2"/>
              </a:solidFill>
              <a:effectLst>
                <a:outerShdw blurRad="38100" dist="38100" dir="2700000" algn="tl">
                  <a:srgbClr val="000000">
                    <a:alpha val="43137"/>
                  </a:srgbClr>
                </a:outerShdw>
              </a:effectLst>
              <a:ea typeface="Calibri"/>
              <a:cs typeface="Times New Roman"/>
            </a:endParaRPr>
          </a:p>
          <a:p>
            <a:endParaRPr lang="fr-FR" dirty="0">
              <a:effectLst>
                <a:outerShdw blurRad="38100" dist="38100" dir="2700000" algn="tl">
                  <a:srgbClr val="000000">
                    <a:alpha val="43137"/>
                  </a:srgbClr>
                </a:outerShdw>
              </a:effectLst>
            </a:endParaRPr>
          </a:p>
        </p:txBody>
      </p:sp>
      <p:pic>
        <p:nvPicPr>
          <p:cNvPr id="8" name="Picture 7" descr="Photo à ajouter.jpg"/>
          <p:cNvPicPr>
            <a:picLocks noChangeAspect="1"/>
          </p:cNvPicPr>
          <p:nvPr/>
        </p:nvPicPr>
        <p:blipFill>
          <a:blip r:embed="rId2" cstate="print"/>
          <a:stretch>
            <a:fillRect/>
          </a:stretch>
        </p:blipFill>
        <p:spPr>
          <a:xfrm>
            <a:off x="4644008" y="3140968"/>
            <a:ext cx="4337821" cy="2799068"/>
          </a:xfrm>
          <a:prstGeom prst="rect">
            <a:avLst/>
          </a:prstGeom>
        </p:spPr>
      </p:pic>
      <p:sp>
        <p:nvSpPr>
          <p:cNvPr id="10" name="Rectangle 9"/>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51520" y="116632"/>
            <a:ext cx="8640960" cy="1872208"/>
          </a:xfrm>
        </p:spPr>
        <p:txBody>
          <a:bodyPr anchor="t">
            <a:normAutofit fontScale="90000"/>
          </a:bodyPr>
          <a:lstStyle/>
          <a:p>
            <a:pPr algn="ctr"/>
            <a:r>
              <a:rPr lang="fr-CH" sz="3200" dirty="0" smtClean="0">
                <a:effectLst>
                  <a:outerShdw blurRad="38100" dist="38100" dir="2700000" algn="tl">
                    <a:srgbClr val="000000">
                      <a:alpha val="43137"/>
                    </a:srgbClr>
                  </a:outerShdw>
                </a:effectLst>
              </a:rPr>
              <a:t>Dès la création de VIVA, le 1</a:t>
            </a:r>
            <a:r>
              <a:rPr lang="fr-CH" sz="3200" baseline="30000" dirty="0" smtClean="0">
                <a:effectLst>
                  <a:outerShdw blurRad="38100" dist="38100" dir="2700000" algn="tl">
                    <a:srgbClr val="000000">
                      <a:alpha val="43137"/>
                    </a:srgbClr>
                  </a:outerShdw>
                </a:effectLst>
              </a:rPr>
              <a:t>er</a:t>
            </a:r>
            <a:r>
              <a:rPr lang="fr-CH" sz="3200" dirty="0" smtClean="0">
                <a:effectLst>
                  <a:outerShdw blurRad="38100" dist="38100" dir="2700000" algn="tl">
                    <a:srgbClr val="000000">
                      <a:alpha val="43137"/>
                    </a:srgbClr>
                  </a:outerShdw>
                </a:effectLst>
              </a:rPr>
              <a:t> sept. 2010,</a:t>
            </a:r>
            <a:br>
              <a:rPr lang="fr-CH" sz="3200" dirty="0" smtClean="0">
                <a:effectLst>
                  <a:outerShdw blurRad="38100" dist="38100" dir="2700000" algn="tl">
                    <a:srgbClr val="000000">
                      <a:alpha val="43137"/>
                    </a:srgbClr>
                  </a:outerShdw>
                </a:effectLst>
              </a:rPr>
            </a:br>
            <a:r>
              <a:rPr lang="fr-CH" sz="3200" dirty="0" smtClean="0">
                <a:effectLst>
                  <a:outerShdw blurRad="38100" dist="38100" dir="2700000" algn="tl">
                    <a:srgbClr val="000000">
                      <a:alpha val="43137"/>
                    </a:srgbClr>
                  </a:outerShdw>
                </a:effectLst>
              </a:rPr>
              <a:t>le Député, invité d’honneur,</a:t>
            </a:r>
            <a:br>
              <a:rPr lang="fr-CH" sz="3200" dirty="0" smtClean="0">
                <a:effectLst>
                  <a:outerShdw blurRad="38100" dist="38100" dir="2700000" algn="tl">
                    <a:srgbClr val="000000">
                      <a:alpha val="43137"/>
                    </a:srgbClr>
                  </a:outerShdw>
                </a:effectLst>
              </a:rPr>
            </a:br>
            <a:r>
              <a:rPr lang="fr-CH" sz="3200" dirty="0" smtClean="0">
                <a:effectLst>
                  <a:outerShdw blurRad="38100" dist="38100" dir="2700000" algn="tl">
                    <a:srgbClr val="000000">
                      <a:alpha val="43137"/>
                    </a:srgbClr>
                  </a:outerShdw>
                </a:effectLst>
              </a:rPr>
              <a:t>a mis en garde les sinistrés </a:t>
            </a:r>
            <a:r>
              <a:rPr lang="fr-FR" sz="3200" dirty="0" smtClean="0">
                <a:effectLst>
                  <a:outerShdw blurRad="38100" dist="38100" dir="2700000" algn="tl">
                    <a:srgbClr val="000000">
                      <a:alpha val="43137"/>
                    </a:srgbClr>
                  </a:outerShdw>
                </a:effectLst>
              </a:rPr>
              <a:t>contre</a:t>
            </a:r>
            <a:br>
              <a:rPr lang="fr-FR" sz="3200" dirty="0" smtClean="0">
                <a:effectLst>
                  <a:outerShdw blurRad="38100" dist="38100" dir="2700000" algn="tl">
                    <a:srgbClr val="000000">
                      <a:alpha val="43137"/>
                    </a:srgbClr>
                  </a:outerShdw>
                </a:effectLst>
              </a:rPr>
            </a:br>
            <a:r>
              <a:rPr lang="fr-FR" sz="3200" dirty="0" smtClean="0">
                <a:effectLst>
                  <a:outerShdw blurRad="38100" dist="38100" dir="2700000" algn="tl">
                    <a:srgbClr val="000000">
                      <a:alpha val="43137"/>
                    </a:srgbClr>
                  </a:outerShdw>
                </a:effectLst>
              </a:rPr>
              <a:t>la dilution paralysante des responsabilités :</a:t>
            </a:r>
            <a:endParaRPr lang="fr-FR" sz="3200"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773A0A98-C74B-4A8E-8C94-34FEA95E1F93}" type="slidenum">
              <a:rPr lang="fr-FR" smtClean="0"/>
              <a:pPr/>
              <a:t>26</a:t>
            </a:fld>
            <a:endParaRPr lang="fr-FR"/>
          </a:p>
        </p:txBody>
      </p:sp>
      <p:sp>
        <p:nvSpPr>
          <p:cNvPr id="14" name="Footer Placeholder 4"/>
          <p:cNvSpPr>
            <a:spLocks noGrp="1"/>
          </p:cNvSpPr>
          <p:nvPr>
            <p:ph type="ftr" sz="quarter" idx="11"/>
          </p:nvPr>
        </p:nvSpPr>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10" name="Text Placeholder 9"/>
          <p:cNvSpPr>
            <a:spLocks noGrp="1"/>
          </p:cNvSpPr>
          <p:nvPr>
            <p:ph type="body" idx="4294967295"/>
          </p:nvPr>
        </p:nvSpPr>
        <p:spPr>
          <a:xfrm>
            <a:off x="179512" y="2133601"/>
            <a:ext cx="8712968" cy="1151384"/>
          </a:xfrm>
        </p:spPr>
        <p:txBody>
          <a:bodyPr>
            <a:noAutofit/>
          </a:bodyPr>
          <a:lstStyle/>
          <a:p>
            <a:pPr marL="0" indent="0" algn="just">
              <a:buNone/>
            </a:pPr>
            <a:r>
              <a:rPr lang="fr-CH" sz="1900" dirty="0" smtClean="0">
                <a:solidFill>
                  <a:schemeClr val="tx2">
                    <a:lumMod val="75000"/>
                  </a:schemeClr>
                </a:solidFill>
                <a:effectLst>
                  <a:outerShdw blurRad="38100" dist="38100" dir="2700000" algn="tl">
                    <a:srgbClr val="000000">
                      <a:alpha val="43137"/>
                    </a:srgbClr>
                  </a:outerShdw>
                </a:effectLst>
              </a:rPr>
              <a:t>Autonomie des 74 communes, propriétés des riverains, syndicats de rivières sans vrais moyens, compétences mal définies entre les Collectivités territoriales et les service déconcentrés de l’État.</a:t>
            </a:r>
            <a:endParaRPr lang="fr-FR" sz="1900" dirty="0">
              <a:solidFill>
                <a:schemeClr val="tx2">
                  <a:lumMod val="75000"/>
                </a:schemeClr>
              </a:solidFill>
              <a:effectLst>
                <a:outerShdw blurRad="38100" dist="38100" dir="2700000" algn="tl">
                  <a:srgbClr val="000000">
                    <a:alpha val="43137"/>
                  </a:srgbClr>
                </a:outerShdw>
              </a:effectLst>
            </a:endParaRPr>
          </a:p>
        </p:txBody>
      </p:sp>
      <p:sp>
        <p:nvSpPr>
          <p:cNvPr id="11" name="Text Placeholder 9"/>
          <p:cNvSpPr txBox="1">
            <a:spLocks/>
          </p:cNvSpPr>
          <p:nvPr/>
        </p:nvSpPr>
        <p:spPr>
          <a:xfrm>
            <a:off x="395536" y="5301208"/>
            <a:ext cx="8568952" cy="864096"/>
          </a:xfrm>
          <a:prstGeom prst="rect">
            <a:avLst/>
          </a:prstGeom>
        </p:spPr>
        <p:txBody>
          <a:bodyPr anchor="t" anchorCtr="0">
            <a:normAutofit fontScale="92500"/>
          </a:bodyPr>
          <a:lstStyle/>
          <a:p>
            <a:pPr marL="0" marR="0" lvl="0" indent="0" defTabSz="914400" rtl="0" eaLnBrk="1" fontAlgn="auto" latinLnBrk="0" hangingPunct="1">
              <a:lnSpc>
                <a:spcPct val="100000"/>
              </a:lnSpc>
              <a:spcBef>
                <a:spcPts val="580"/>
              </a:spcBef>
              <a:spcAft>
                <a:spcPts val="0"/>
              </a:spcAft>
              <a:buClr>
                <a:schemeClr val="accent1"/>
              </a:buClr>
              <a:buSzPct val="85000"/>
              <a:buFont typeface="Wingdings 2"/>
              <a:buNone/>
              <a:tabLst/>
              <a:defRPr/>
            </a:pPr>
            <a:r>
              <a:rPr kumimoji="0" lang="fr-CH" sz="2400" b="0" i="0" u="none" strike="noStrike" kern="1200" cap="none" spc="0" normalizeH="0" baseline="0" noProof="0" dirty="0" smtClean="0">
                <a:ln>
                  <a:noFill/>
                </a:ln>
                <a:solidFill>
                  <a:schemeClr val="tx2">
                    <a:lumMod val="75000"/>
                  </a:schemeClr>
                </a:solidFill>
                <a:effectLst>
                  <a:outerShdw blurRad="38100" dist="38100" dir="2700000" algn="tl">
                    <a:srgbClr val="000000">
                      <a:alpha val="43137"/>
                    </a:srgbClr>
                  </a:outerShdw>
                </a:effectLst>
                <a:uLnTx/>
                <a:uFillTx/>
                <a:latin typeface="+mn-lt"/>
                <a:ea typeface="+mn-ea"/>
                <a:cs typeface="+mn-cs"/>
              </a:rPr>
              <a:t>Le mille-feuilles et le temps administratif seront pour leurs intérêts vitaux des obstacles quasi insurmontables !</a:t>
            </a:r>
            <a:endParaRPr kumimoji="0" lang="fr-FR" sz="2400" b="0" i="0" u="none" strike="noStrike" kern="1200" cap="none" spc="0" normalizeH="0" baseline="0" noProof="0" dirty="0">
              <a:ln>
                <a:noFill/>
              </a:ln>
              <a:solidFill>
                <a:schemeClr val="tx2">
                  <a:lumMod val="75000"/>
                </a:schemeClr>
              </a:solidFill>
              <a:effectLst>
                <a:outerShdw blurRad="38100" dist="38100" dir="2700000" algn="tl">
                  <a:srgbClr val="000000">
                    <a:alpha val="43137"/>
                  </a:srgbClr>
                </a:outerShdw>
              </a:effectLst>
              <a:uLnTx/>
              <a:uFillTx/>
              <a:latin typeface="+mn-lt"/>
              <a:ea typeface="+mn-ea"/>
              <a:cs typeface="+mn-cs"/>
            </a:endParaRPr>
          </a:p>
        </p:txBody>
      </p:sp>
      <p:grpSp>
        <p:nvGrpSpPr>
          <p:cNvPr id="16" name="Group 15"/>
          <p:cNvGrpSpPr/>
          <p:nvPr/>
        </p:nvGrpSpPr>
        <p:grpSpPr>
          <a:xfrm>
            <a:off x="1115616" y="3284984"/>
            <a:ext cx="7229284" cy="1980004"/>
            <a:chOff x="1115616" y="3284984"/>
            <a:chExt cx="7229284" cy="1980004"/>
          </a:xfrm>
        </p:grpSpPr>
        <p:pic>
          <p:nvPicPr>
            <p:cNvPr id="12" name="Picture 11" descr="Photo à ajouter.jpg"/>
            <p:cNvPicPr>
              <a:picLocks noChangeAspect="1"/>
            </p:cNvPicPr>
            <p:nvPr/>
          </p:nvPicPr>
          <p:blipFill>
            <a:blip r:embed="rId2" cstate="print"/>
            <a:stretch>
              <a:fillRect/>
            </a:stretch>
          </p:blipFill>
          <p:spPr>
            <a:xfrm>
              <a:off x="1115616" y="3284984"/>
              <a:ext cx="2911211" cy="1944000"/>
            </a:xfrm>
            <a:prstGeom prst="rect">
              <a:avLst/>
            </a:prstGeom>
          </p:spPr>
        </p:pic>
        <p:pic>
          <p:nvPicPr>
            <p:cNvPr id="13" name="Picture 12" descr="Photo à ajouter.jpg"/>
            <p:cNvPicPr>
              <a:picLocks noChangeAspect="1"/>
            </p:cNvPicPr>
            <p:nvPr/>
          </p:nvPicPr>
          <p:blipFill>
            <a:blip r:embed="rId3" cstate="print"/>
            <a:stretch>
              <a:fillRect/>
            </a:stretch>
          </p:blipFill>
          <p:spPr>
            <a:xfrm>
              <a:off x="5426581" y="3320988"/>
              <a:ext cx="2918319" cy="1944000"/>
            </a:xfrm>
            <a:prstGeom prst="rect">
              <a:avLst/>
            </a:prstGeom>
          </p:spPr>
        </p:pic>
      </p:grpSp>
      <p:sp>
        <p:nvSpPr>
          <p:cNvPr id="15" name="Rectangle 14"/>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512" y="332656"/>
            <a:ext cx="8712968" cy="1362075"/>
          </a:xfrm>
        </p:spPr>
        <p:txBody>
          <a:bodyPr anchor="t">
            <a:normAutofit fontScale="90000"/>
          </a:bodyPr>
          <a:lstStyle/>
          <a:p>
            <a:pPr algn="ctr"/>
            <a:r>
              <a:rPr lang="fr-FR" sz="2800" dirty="0" smtClean="0">
                <a:effectLst>
                  <a:outerShdw blurRad="38100" dist="38100" dir="2700000" algn="tl">
                    <a:srgbClr val="000000">
                      <a:alpha val="43137"/>
                    </a:srgbClr>
                  </a:outerShdw>
                </a:effectLst>
              </a:rPr>
              <a:t>Pour VIVA, un parcours du combattant :</a:t>
            </a:r>
            <a:br>
              <a:rPr lang="fr-FR" sz="2800" dirty="0" smtClean="0">
                <a:effectLst>
                  <a:outerShdw blurRad="38100" dist="38100" dir="2700000" algn="tl">
                    <a:srgbClr val="000000">
                      <a:alpha val="43137"/>
                    </a:srgbClr>
                  </a:outerShdw>
                </a:effectLst>
              </a:rPr>
            </a:br>
            <a:r>
              <a:rPr lang="fr-FR" sz="2800" dirty="0" smtClean="0">
                <a:effectLst>
                  <a:outerShdw blurRad="38100" dist="38100" dir="2700000" algn="tl">
                    <a:srgbClr val="000000">
                      <a:alpha val="43137"/>
                    </a:srgbClr>
                  </a:outerShdw>
                </a:effectLst>
              </a:rPr>
              <a:t>Rencontrer tous les acteurs publics et privés de la gestion de crise et de post-crise du Var et de PACA.</a:t>
            </a:r>
            <a:endParaRPr lang="fr-FR" sz="2800" dirty="0">
              <a:effectLst>
                <a:outerShdw blurRad="38100" dist="38100" dir="2700000" algn="tl">
                  <a:srgbClr val="000000">
                    <a:alpha val="43137"/>
                  </a:srgbClr>
                </a:outerShdw>
              </a:effectLst>
            </a:endParaRPr>
          </a:p>
        </p:txBody>
      </p:sp>
      <p:sp>
        <p:nvSpPr>
          <p:cNvPr id="5" name="Content Placeholder 4"/>
          <p:cNvSpPr>
            <a:spLocks noGrp="1"/>
          </p:cNvSpPr>
          <p:nvPr>
            <p:ph type="body" idx="1"/>
          </p:nvPr>
        </p:nvSpPr>
        <p:spPr>
          <a:xfrm>
            <a:off x="323528" y="2132856"/>
            <a:ext cx="8132440" cy="3600400"/>
          </a:xfrm>
        </p:spPr>
        <p:txBody>
          <a:bodyPr>
            <a:normAutofit fontScale="62500" lnSpcReduction="20000"/>
          </a:bodyPr>
          <a:lstStyle/>
          <a:p>
            <a:pPr marL="457200" indent="-457200">
              <a:buFont typeface="Arial" pitchFamily="34" charset="0"/>
              <a:buChar char="•"/>
            </a:pPr>
            <a:r>
              <a:rPr lang="fr-FR" dirty="0" smtClean="0">
                <a:solidFill>
                  <a:schemeClr val="tx2">
                    <a:lumMod val="75000"/>
                  </a:schemeClr>
                </a:solidFill>
                <a:effectLst>
                  <a:outerShdw blurRad="38100" dist="38100" dir="2700000" algn="tl">
                    <a:srgbClr val="000000">
                      <a:alpha val="43137"/>
                    </a:srgbClr>
                  </a:outerShdw>
                </a:effectLst>
              </a:rPr>
              <a:t>La solidarité de voisinage n’a pas tenu un mois…</a:t>
            </a:r>
          </a:p>
          <a:p>
            <a:pPr marL="457200" indent="-457200">
              <a:buFont typeface="Arial" pitchFamily="34" charset="0"/>
              <a:buChar char="•"/>
            </a:pPr>
            <a:r>
              <a:rPr lang="fr-FR" dirty="0" smtClean="0">
                <a:solidFill>
                  <a:schemeClr val="tx2">
                    <a:lumMod val="75000"/>
                  </a:schemeClr>
                </a:solidFill>
                <a:effectLst>
                  <a:outerShdw blurRad="38100" dist="38100" dir="2700000" algn="tl">
                    <a:srgbClr val="000000">
                      <a:alpha val="43137"/>
                    </a:srgbClr>
                  </a:outerShdw>
                </a:effectLst>
              </a:rPr>
              <a:t>Les assureurs ont apporté autant de déceptions que de solutions…</a:t>
            </a:r>
          </a:p>
          <a:p>
            <a:pPr marL="457200" indent="-457200">
              <a:buFont typeface="Arial" pitchFamily="34" charset="0"/>
              <a:buChar char="•"/>
            </a:pPr>
            <a:r>
              <a:rPr lang="fr-FR" dirty="0" smtClean="0">
                <a:solidFill>
                  <a:schemeClr val="tx2">
                    <a:lumMod val="75000"/>
                  </a:schemeClr>
                </a:solidFill>
                <a:effectLst>
                  <a:outerShdw blurRad="38100" dist="38100" dir="2700000" algn="tl">
                    <a:srgbClr val="000000">
                      <a:alpha val="43137"/>
                    </a:srgbClr>
                  </a:outerShdw>
                </a:effectLst>
              </a:rPr>
              <a:t>Les Communes n’ont pas pris l’ampleur de leur rôle dans la globalité…</a:t>
            </a:r>
          </a:p>
          <a:p>
            <a:pPr marL="457200" indent="-457200">
              <a:buFont typeface="Arial" pitchFamily="34" charset="0"/>
              <a:buChar char="•"/>
            </a:pPr>
            <a:r>
              <a:rPr lang="fr-FR" dirty="0" smtClean="0">
                <a:solidFill>
                  <a:schemeClr val="tx2">
                    <a:lumMod val="75000"/>
                  </a:schemeClr>
                </a:solidFill>
                <a:effectLst>
                  <a:outerShdw blurRad="38100" dist="38100" dir="2700000" algn="tl">
                    <a:srgbClr val="000000">
                      <a:alpha val="43137"/>
                    </a:srgbClr>
                  </a:outerShdw>
                </a:effectLst>
              </a:rPr>
              <a:t>Les Syndicats de rivières, les ASA manquent de moyens…</a:t>
            </a:r>
          </a:p>
          <a:p>
            <a:pPr marL="457200" indent="-457200">
              <a:buFont typeface="Arial" pitchFamily="34" charset="0"/>
              <a:buChar char="•"/>
            </a:pPr>
            <a:r>
              <a:rPr lang="fr-FR" dirty="0" smtClean="0">
                <a:solidFill>
                  <a:schemeClr val="tx2">
                    <a:lumMod val="75000"/>
                  </a:schemeClr>
                </a:solidFill>
                <a:effectLst>
                  <a:outerShdw blurRad="38100" dist="38100" dir="2700000" algn="tl">
                    <a:srgbClr val="000000">
                      <a:alpha val="43137"/>
                    </a:srgbClr>
                  </a:outerShdw>
                </a:effectLst>
              </a:rPr>
              <a:t>Les Chambres consulaires, les Syndicats professionnels font au mieux…</a:t>
            </a:r>
          </a:p>
          <a:p>
            <a:pPr marL="457200" indent="-457200">
              <a:buFont typeface="Arial" pitchFamily="34" charset="0"/>
              <a:buChar char="•"/>
            </a:pPr>
            <a:r>
              <a:rPr lang="fr-FR" dirty="0" smtClean="0">
                <a:solidFill>
                  <a:schemeClr val="tx2">
                    <a:lumMod val="75000"/>
                  </a:schemeClr>
                </a:solidFill>
                <a:effectLst>
                  <a:outerShdw blurRad="38100" dist="38100" dir="2700000" algn="tl">
                    <a:srgbClr val="000000">
                      <a:alpha val="43137"/>
                    </a:srgbClr>
                  </a:outerShdw>
                </a:effectLst>
              </a:rPr>
              <a:t>Le Conseil Général et la Région</a:t>
            </a:r>
            <a:br>
              <a:rPr lang="fr-FR" dirty="0" smtClean="0">
                <a:solidFill>
                  <a:schemeClr val="tx2">
                    <a:lumMod val="75000"/>
                  </a:schemeClr>
                </a:solidFill>
                <a:effectLst>
                  <a:outerShdw blurRad="38100" dist="38100" dir="2700000" algn="tl">
                    <a:srgbClr val="000000">
                      <a:alpha val="43137"/>
                    </a:srgbClr>
                  </a:outerShdw>
                </a:effectLst>
              </a:rPr>
            </a:br>
            <a:r>
              <a:rPr lang="fr-FR" dirty="0" smtClean="0">
                <a:solidFill>
                  <a:schemeClr val="tx2">
                    <a:lumMod val="75000"/>
                  </a:schemeClr>
                </a:solidFill>
                <a:effectLst>
                  <a:outerShdw blurRad="38100" dist="38100" dir="2700000" algn="tl">
                    <a:srgbClr val="000000">
                      <a:alpha val="43137"/>
                    </a:srgbClr>
                  </a:outerShdw>
                </a:effectLst>
              </a:rPr>
              <a:t>s’inscrivent dans le long terme…</a:t>
            </a:r>
          </a:p>
          <a:p>
            <a:pPr marL="457200" indent="-457200">
              <a:buFont typeface="Arial" pitchFamily="34" charset="0"/>
              <a:buChar char="•"/>
            </a:pPr>
            <a:r>
              <a:rPr lang="fr-FR" dirty="0" smtClean="0">
                <a:solidFill>
                  <a:schemeClr val="tx2">
                    <a:lumMod val="75000"/>
                  </a:schemeClr>
                </a:solidFill>
                <a:effectLst>
                  <a:outerShdw blurRad="38100" dist="38100" dir="2700000" algn="tl">
                    <a:srgbClr val="000000">
                      <a:alpha val="43137"/>
                    </a:srgbClr>
                  </a:outerShdw>
                </a:effectLst>
              </a:rPr>
              <a:t>Les Services préfectoraux ont assuré</a:t>
            </a:r>
            <a:br>
              <a:rPr lang="fr-FR" dirty="0" smtClean="0">
                <a:solidFill>
                  <a:schemeClr val="tx2">
                    <a:lumMod val="75000"/>
                  </a:schemeClr>
                </a:solidFill>
                <a:effectLst>
                  <a:outerShdw blurRad="38100" dist="38100" dir="2700000" algn="tl">
                    <a:srgbClr val="000000">
                      <a:alpha val="43137"/>
                    </a:srgbClr>
                  </a:outerShdw>
                </a:effectLst>
              </a:rPr>
            </a:br>
            <a:r>
              <a:rPr lang="fr-FR" dirty="0" smtClean="0">
                <a:solidFill>
                  <a:schemeClr val="tx2">
                    <a:lumMod val="75000"/>
                  </a:schemeClr>
                </a:solidFill>
                <a:effectLst>
                  <a:outerShdw blurRad="38100" dist="38100" dir="2700000" algn="tl">
                    <a:srgbClr val="000000">
                      <a:alpha val="43137"/>
                    </a:srgbClr>
                  </a:outerShdw>
                </a:effectLst>
              </a:rPr>
              <a:t>l’urgence et exercent une influence</a:t>
            </a:r>
            <a:br>
              <a:rPr lang="fr-FR" dirty="0" smtClean="0">
                <a:solidFill>
                  <a:schemeClr val="tx2">
                    <a:lumMod val="75000"/>
                  </a:schemeClr>
                </a:solidFill>
                <a:effectLst>
                  <a:outerShdw blurRad="38100" dist="38100" dir="2700000" algn="tl">
                    <a:srgbClr val="000000">
                      <a:alpha val="43137"/>
                    </a:srgbClr>
                  </a:outerShdw>
                </a:effectLst>
              </a:rPr>
            </a:br>
            <a:r>
              <a:rPr lang="fr-FR" dirty="0" smtClean="0">
                <a:solidFill>
                  <a:schemeClr val="tx2">
                    <a:lumMod val="75000"/>
                  </a:schemeClr>
                </a:solidFill>
                <a:effectLst>
                  <a:outerShdw blurRad="38100" dist="38100" dir="2700000" algn="tl">
                    <a:srgbClr val="000000">
                      <a:alpha val="43137"/>
                    </a:srgbClr>
                  </a:outerShdw>
                </a:effectLst>
              </a:rPr>
              <a:t>difficile dans le cadre d'une</a:t>
            </a:r>
            <a:br>
              <a:rPr lang="fr-FR" dirty="0" smtClean="0">
                <a:solidFill>
                  <a:schemeClr val="tx2">
                    <a:lumMod val="75000"/>
                  </a:schemeClr>
                </a:solidFill>
                <a:effectLst>
                  <a:outerShdw blurRad="38100" dist="38100" dir="2700000" algn="tl">
                    <a:srgbClr val="000000">
                      <a:alpha val="43137"/>
                    </a:srgbClr>
                  </a:outerShdw>
                </a:effectLst>
              </a:rPr>
            </a:br>
            <a:r>
              <a:rPr lang="fr-FR" dirty="0" smtClean="0">
                <a:solidFill>
                  <a:schemeClr val="tx2">
                    <a:lumMod val="75000"/>
                  </a:schemeClr>
                </a:solidFill>
                <a:effectLst>
                  <a:outerShdw blurRad="38100" dist="38100" dir="2700000" algn="tl">
                    <a:srgbClr val="000000">
                      <a:alpha val="43137"/>
                    </a:srgbClr>
                  </a:outerShdw>
                </a:effectLst>
              </a:rPr>
              <a:t>décentralisation inopérante.</a:t>
            </a:r>
          </a:p>
          <a:p>
            <a:pPr marL="457200" indent="-457200">
              <a:buFont typeface="Arial" pitchFamily="34" charset="0"/>
              <a:buChar char="•"/>
            </a:pPr>
            <a:r>
              <a:rPr lang="fr-FR" dirty="0" smtClean="0">
                <a:solidFill>
                  <a:schemeClr val="tx2">
                    <a:lumMod val="75000"/>
                  </a:schemeClr>
                </a:solidFill>
                <a:effectLst>
                  <a:outerShdw blurRad="38100" dist="38100" dir="2700000" algn="tl">
                    <a:srgbClr val="000000">
                      <a:alpha val="43137"/>
                    </a:srgbClr>
                  </a:outerShdw>
                </a:effectLst>
              </a:rPr>
              <a:t>Le bilan est désespérant car</a:t>
            </a:r>
            <a:br>
              <a:rPr lang="fr-FR" dirty="0" smtClean="0">
                <a:solidFill>
                  <a:schemeClr val="tx2">
                    <a:lumMod val="75000"/>
                  </a:schemeClr>
                </a:solidFill>
                <a:effectLst>
                  <a:outerShdw blurRad="38100" dist="38100" dir="2700000" algn="tl">
                    <a:srgbClr val="000000">
                      <a:alpha val="43137"/>
                    </a:srgbClr>
                  </a:outerShdw>
                </a:effectLst>
              </a:rPr>
            </a:br>
            <a:r>
              <a:rPr lang="fr-FR" dirty="0" smtClean="0">
                <a:solidFill>
                  <a:schemeClr val="tx2">
                    <a:lumMod val="75000"/>
                  </a:schemeClr>
                </a:solidFill>
                <a:effectLst>
                  <a:outerShdw blurRad="38100" dist="38100" dir="2700000" algn="tl">
                    <a:srgbClr val="000000">
                      <a:alpha val="43137"/>
                    </a:srgbClr>
                  </a:outerShdw>
                </a:effectLst>
              </a:rPr>
              <a:t>le risque demeure en l’absence</a:t>
            </a:r>
            <a:br>
              <a:rPr lang="fr-FR" dirty="0" smtClean="0">
                <a:solidFill>
                  <a:schemeClr val="tx2">
                    <a:lumMod val="75000"/>
                  </a:schemeClr>
                </a:solidFill>
                <a:effectLst>
                  <a:outerShdw blurRad="38100" dist="38100" dir="2700000" algn="tl">
                    <a:srgbClr val="000000">
                      <a:alpha val="43137"/>
                    </a:srgbClr>
                  </a:outerShdw>
                </a:effectLst>
              </a:rPr>
            </a:br>
            <a:r>
              <a:rPr lang="fr-FR" dirty="0" smtClean="0">
                <a:solidFill>
                  <a:schemeClr val="tx2">
                    <a:lumMod val="75000"/>
                  </a:schemeClr>
                </a:solidFill>
                <a:effectLst>
                  <a:outerShdw blurRad="38100" dist="38100" dir="2700000" algn="tl">
                    <a:srgbClr val="000000">
                      <a:alpha val="43137"/>
                    </a:srgbClr>
                  </a:outerShdw>
                </a:effectLst>
              </a:rPr>
              <a:t>de gouvernance globale et</a:t>
            </a:r>
            <a:br>
              <a:rPr lang="fr-FR" dirty="0" smtClean="0">
                <a:solidFill>
                  <a:schemeClr val="tx2">
                    <a:lumMod val="75000"/>
                  </a:schemeClr>
                </a:solidFill>
                <a:effectLst>
                  <a:outerShdw blurRad="38100" dist="38100" dir="2700000" algn="tl">
                    <a:srgbClr val="000000">
                      <a:alpha val="43137"/>
                    </a:srgbClr>
                  </a:outerShdw>
                </a:effectLst>
              </a:rPr>
            </a:br>
            <a:r>
              <a:rPr lang="fr-FR" dirty="0" smtClean="0">
                <a:solidFill>
                  <a:schemeClr val="tx2">
                    <a:lumMod val="75000"/>
                  </a:schemeClr>
                </a:solidFill>
                <a:effectLst>
                  <a:outerShdw blurRad="38100" dist="38100" dir="2700000" algn="tl">
                    <a:srgbClr val="000000">
                      <a:alpha val="43137"/>
                    </a:srgbClr>
                  </a:outerShdw>
                </a:effectLst>
              </a:rPr>
              <a:t>de mesures énergiques.</a:t>
            </a:r>
            <a:endParaRPr lang="fr-FR" dirty="0">
              <a:solidFill>
                <a:schemeClr val="tx2">
                  <a:lumMod val="75000"/>
                </a:schemeClr>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773A0A98-C74B-4A8E-8C94-34FEA95E1F93}" type="slidenum">
              <a:rPr lang="fr-FR" smtClean="0"/>
              <a:pPr/>
              <a:t>27</a:t>
            </a:fld>
            <a:endParaRPr lang="fr-FR"/>
          </a:p>
        </p:txBody>
      </p:sp>
      <p:pic>
        <p:nvPicPr>
          <p:cNvPr id="6" name="Picture 5" descr="Photo à ajouter.jpg"/>
          <p:cNvPicPr>
            <a:picLocks noChangeAspect="1"/>
          </p:cNvPicPr>
          <p:nvPr/>
        </p:nvPicPr>
        <p:blipFill>
          <a:blip r:embed="rId2" cstate="print"/>
          <a:stretch>
            <a:fillRect/>
          </a:stretch>
        </p:blipFill>
        <p:spPr>
          <a:xfrm>
            <a:off x="4644008" y="3501008"/>
            <a:ext cx="3933413" cy="2615264"/>
          </a:xfrm>
          <a:prstGeom prst="rect">
            <a:avLst/>
          </a:prstGeom>
        </p:spPr>
      </p:pic>
      <p:sp>
        <p:nvSpPr>
          <p:cNvPr id="7" name="Footer Placeholder 4"/>
          <p:cNvSpPr>
            <a:spLocks noGrp="1"/>
          </p:cNvSpPr>
          <p:nvPr>
            <p:ph type="ftr" sz="quarter" idx="11"/>
          </p:nvPr>
        </p:nvSpPr>
        <p:spPr>
          <a:xfrm>
            <a:off x="755576" y="6237312"/>
            <a:ext cx="8280920" cy="457200"/>
          </a:xfrm>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8" name="Rectangle 7"/>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692696"/>
            <a:ext cx="2664296" cy="369332"/>
          </a:xfrm>
          <a:prstGeom prst="rect">
            <a:avLst/>
          </a:prstGeom>
          <a:noFill/>
        </p:spPr>
        <p:txBody>
          <a:bodyPr wrap="square" rtlCol="0">
            <a:spAutoFit/>
          </a:bodyPr>
          <a:lstStyle/>
          <a:p>
            <a:endParaRPr lang="fr-FR" dirty="0"/>
          </a:p>
        </p:txBody>
      </p:sp>
      <p:sp>
        <p:nvSpPr>
          <p:cNvPr id="3" name="Title 2"/>
          <p:cNvSpPr>
            <a:spLocks noGrp="1"/>
          </p:cNvSpPr>
          <p:nvPr>
            <p:ph type="title"/>
          </p:nvPr>
        </p:nvSpPr>
        <p:spPr>
          <a:xfrm>
            <a:off x="755576" y="332656"/>
            <a:ext cx="7772400" cy="1362075"/>
          </a:xfrm>
        </p:spPr>
        <p:txBody>
          <a:bodyPr>
            <a:normAutofit/>
          </a:bodyPr>
          <a:lstStyle/>
          <a:p>
            <a:r>
              <a:rPr lang="fr-FR" b="0" dirty="0" smtClean="0">
                <a:effectLst>
                  <a:outerShdw blurRad="38100" dist="38100" dir="2700000" algn="tl">
                    <a:srgbClr val="000000">
                      <a:alpha val="43137"/>
                    </a:srgbClr>
                  </a:outerShdw>
                </a:effectLst>
                <a:latin typeface="Arial" charset="0"/>
              </a:rPr>
              <a:t>Étude des blocages et d'un processus non abouti</a:t>
            </a:r>
            <a:endParaRPr lang="fr-FR" dirty="0">
              <a:effectLst>
                <a:outerShdw blurRad="38100" dist="38100" dir="2700000" algn="tl">
                  <a:srgbClr val="000000">
                    <a:alpha val="43137"/>
                  </a:srgbClr>
                </a:outerShdw>
              </a:effectLst>
            </a:endParaRPr>
          </a:p>
        </p:txBody>
      </p:sp>
      <p:sp>
        <p:nvSpPr>
          <p:cNvPr id="5" name="Text Placeholder 4"/>
          <p:cNvSpPr>
            <a:spLocks noGrp="1"/>
          </p:cNvSpPr>
          <p:nvPr>
            <p:ph type="body" idx="1"/>
          </p:nvPr>
        </p:nvSpPr>
        <p:spPr>
          <a:xfrm>
            <a:off x="827584" y="2276872"/>
            <a:ext cx="7772400" cy="3960440"/>
          </a:xfrm>
        </p:spPr>
        <p:txBody>
          <a:bodyPr>
            <a:normAutofit/>
          </a:bodyPr>
          <a:lstStyle/>
          <a:p>
            <a:pPr marL="342900" indent="-342900"/>
            <a:r>
              <a:rPr lang="fr-FR" dirty="0" smtClean="0">
                <a:effectLst>
                  <a:outerShdw blurRad="38100" dist="38100" dir="2700000" algn="tl">
                    <a:srgbClr val="000000">
                      <a:alpha val="43137"/>
                    </a:srgbClr>
                  </a:outerShdw>
                </a:effectLst>
                <a:ea typeface="Calibri"/>
                <a:cs typeface="Times New Roman"/>
              </a:rPr>
              <a:t>1. Le contexte</a:t>
            </a:r>
          </a:p>
          <a:p>
            <a:pPr marL="342900" indent="-342900"/>
            <a:r>
              <a:rPr lang="fr-FR" dirty="0" smtClean="0">
                <a:effectLst>
                  <a:outerShdw blurRad="38100" dist="38100" dir="2700000" algn="tl">
                    <a:srgbClr val="000000">
                      <a:alpha val="43137"/>
                    </a:srgbClr>
                  </a:outerShdw>
                </a:effectLst>
                <a:ea typeface="Calibri"/>
                <a:cs typeface="Times New Roman"/>
              </a:rPr>
              <a:t>	1.5. Expertises empilées, peu exploitées</a:t>
            </a:r>
          </a:p>
          <a:p>
            <a:pPr>
              <a:spcBef>
                <a:spcPts val="1800"/>
              </a:spcBef>
              <a:tabLst>
                <a:tab pos="4935538" algn="ctr"/>
              </a:tabLst>
            </a:pPr>
            <a:r>
              <a:rPr lang="fr-FR" dirty="0" smtClean="0">
                <a:solidFill>
                  <a:schemeClr val="tx2"/>
                </a:solidFill>
                <a:effectLst>
                  <a:outerShdw blurRad="38100" dist="38100" dir="2700000" algn="tl">
                    <a:srgbClr val="000000">
                      <a:alpha val="43137"/>
                    </a:srgbClr>
                  </a:outerShdw>
                </a:effectLst>
              </a:rPr>
              <a:t>	</a:t>
            </a:r>
            <a:r>
              <a:rPr lang="fr-FR" sz="1800" dirty="0" smtClean="0">
                <a:solidFill>
                  <a:schemeClr val="tx2"/>
                </a:solidFill>
                <a:effectLst>
                  <a:outerShdw blurRad="38100" dist="38100" dir="2700000" algn="tl">
                    <a:srgbClr val="000000">
                      <a:alpha val="43137"/>
                    </a:srgbClr>
                  </a:outerShdw>
                </a:effectLst>
              </a:rPr>
              <a:t>" Réclamant un changement de paradigme</a:t>
            </a:r>
            <a:br>
              <a:rPr lang="fr-FR" sz="1800" dirty="0" smtClean="0">
                <a:solidFill>
                  <a:schemeClr val="tx2"/>
                </a:solidFill>
                <a:effectLst>
                  <a:outerShdw blurRad="38100" dist="38100" dir="2700000" algn="tl">
                    <a:srgbClr val="000000">
                      <a:alpha val="43137"/>
                    </a:srgbClr>
                  </a:outerShdw>
                </a:effectLst>
              </a:rPr>
            </a:br>
            <a:r>
              <a:rPr lang="fr-FR" sz="1800" dirty="0" smtClean="0">
                <a:solidFill>
                  <a:schemeClr val="tx2"/>
                </a:solidFill>
                <a:effectLst>
                  <a:outerShdw blurRad="38100" dist="38100" dir="2700000" algn="tl">
                    <a:srgbClr val="000000">
                      <a:alpha val="43137"/>
                    </a:srgbClr>
                  </a:outerShdw>
                </a:effectLst>
              </a:rPr>
              <a:t>	dans l’approche de la politique de</a:t>
            </a:r>
            <a:br>
              <a:rPr lang="fr-FR" sz="1800" dirty="0" smtClean="0">
                <a:solidFill>
                  <a:schemeClr val="tx2"/>
                </a:solidFill>
                <a:effectLst>
                  <a:outerShdw blurRad="38100" dist="38100" dir="2700000" algn="tl">
                    <a:srgbClr val="000000">
                      <a:alpha val="43137"/>
                    </a:srgbClr>
                  </a:outerShdw>
                </a:effectLst>
              </a:rPr>
            </a:br>
            <a:r>
              <a:rPr lang="fr-FR" sz="1800" dirty="0" smtClean="0">
                <a:solidFill>
                  <a:schemeClr val="tx2"/>
                </a:solidFill>
                <a:effectLst>
                  <a:outerShdw blurRad="38100" dist="38100" dir="2700000" algn="tl">
                    <a:srgbClr val="000000">
                      <a:alpha val="43137"/>
                    </a:srgbClr>
                  </a:outerShdw>
                </a:effectLst>
              </a:rPr>
              <a:t>	prévention, ce rapport propose les voies et</a:t>
            </a:r>
            <a:br>
              <a:rPr lang="fr-FR" sz="1800" dirty="0" smtClean="0">
                <a:solidFill>
                  <a:schemeClr val="tx2"/>
                </a:solidFill>
                <a:effectLst>
                  <a:outerShdw blurRad="38100" dist="38100" dir="2700000" algn="tl">
                    <a:srgbClr val="000000">
                      <a:alpha val="43137"/>
                    </a:srgbClr>
                  </a:outerShdw>
                </a:effectLst>
              </a:rPr>
            </a:br>
            <a:r>
              <a:rPr lang="fr-FR" sz="1800" dirty="0" smtClean="0">
                <a:solidFill>
                  <a:schemeClr val="tx2"/>
                </a:solidFill>
                <a:effectLst>
                  <a:outerShdw blurRad="38100" dist="38100" dir="2700000" algn="tl">
                    <a:srgbClr val="000000">
                      <a:alpha val="43137"/>
                    </a:srgbClr>
                  </a:outerShdw>
                </a:effectLst>
              </a:rPr>
              <a:t>	les moyens d'une politique plus ambitieuse,</a:t>
            </a:r>
            <a:br>
              <a:rPr lang="fr-FR" sz="1800" dirty="0" smtClean="0">
                <a:solidFill>
                  <a:schemeClr val="tx2"/>
                </a:solidFill>
                <a:effectLst>
                  <a:outerShdw blurRad="38100" dist="38100" dir="2700000" algn="tl">
                    <a:srgbClr val="000000">
                      <a:alpha val="43137"/>
                    </a:srgbClr>
                  </a:outerShdw>
                </a:effectLst>
              </a:rPr>
            </a:br>
            <a:r>
              <a:rPr lang="fr-FR" sz="1800" dirty="0" smtClean="0">
                <a:solidFill>
                  <a:schemeClr val="tx2"/>
                </a:solidFill>
                <a:effectLst>
                  <a:outerShdw blurRad="38100" dist="38100" dir="2700000" algn="tl">
                    <a:srgbClr val="000000">
                      <a:alpha val="43137"/>
                    </a:srgbClr>
                  </a:outerShdw>
                </a:effectLst>
              </a:rPr>
              <a:t>	plus cohérente, plus transparente et plus</a:t>
            </a:r>
            <a:br>
              <a:rPr lang="fr-FR" sz="1800" dirty="0" smtClean="0">
                <a:solidFill>
                  <a:schemeClr val="tx2"/>
                </a:solidFill>
                <a:effectLst>
                  <a:outerShdw blurRad="38100" dist="38100" dir="2700000" algn="tl">
                    <a:srgbClr val="000000">
                      <a:alpha val="43137"/>
                    </a:srgbClr>
                  </a:outerShdw>
                </a:effectLst>
              </a:rPr>
            </a:br>
            <a:r>
              <a:rPr lang="fr-FR" sz="1800" dirty="0" smtClean="0">
                <a:solidFill>
                  <a:schemeClr val="tx2"/>
                </a:solidFill>
                <a:effectLst>
                  <a:outerShdw blurRad="38100" dist="38100" dir="2700000" algn="tl">
                    <a:srgbClr val="000000">
                      <a:alpha val="43137"/>
                    </a:srgbClr>
                  </a:outerShdw>
                </a:effectLst>
              </a:rPr>
              <a:t>	concertée, et dès lors plus efficace, afin de</a:t>
            </a:r>
            <a:br>
              <a:rPr lang="fr-FR" sz="1800" dirty="0" smtClean="0">
                <a:solidFill>
                  <a:schemeClr val="tx2"/>
                </a:solidFill>
                <a:effectLst>
                  <a:outerShdw blurRad="38100" dist="38100" dir="2700000" algn="tl">
                    <a:srgbClr val="000000">
                      <a:alpha val="43137"/>
                    </a:srgbClr>
                  </a:outerShdw>
                </a:effectLst>
              </a:rPr>
            </a:br>
            <a:r>
              <a:rPr lang="fr-FR" sz="1800" dirty="0" smtClean="0">
                <a:solidFill>
                  <a:schemeClr val="tx2"/>
                </a:solidFill>
                <a:effectLst>
                  <a:outerShdw blurRad="38100" dist="38100" dir="2700000" algn="tl">
                    <a:srgbClr val="000000">
                      <a:alpha val="43137"/>
                    </a:srgbClr>
                  </a:outerShdw>
                </a:effectLst>
              </a:rPr>
              <a:t>	mieux protéger pour mieux habiter</a:t>
            </a:r>
            <a:br>
              <a:rPr lang="fr-FR" sz="1800" dirty="0" smtClean="0">
                <a:solidFill>
                  <a:schemeClr val="tx2"/>
                </a:solidFill>
                <a:effectLst>
                  <a:outerShdw blurRad="38100" dist="38100" dir="2700000" algn="tl">
                    <a:srgbClr val="000000">
                      <a:alpha val="43137"/>
                    </a:srgbClr>
                  </a:outerShdw>
                </a:effectLst>
              </a:rPr>
            </a:br>
            <a:r>
              <a:rPr lang="fr-FR" sz="1800" dirty="0" smtClean="0">
                <a:solidFill>
                  <a:schemeClr val="tx2"/>
                </a:solidFill>
                <a:effectLst>
                  <a:outerShdw blurRad="38100" dist="38100" dir="2700000" algn="tl">
                    <a:srgbClr val="000000">
                      <a:alpha val="43137"/>
                    </a:srgbClr>
                  </a:outerShdw>
                </a:effectLst>
              </a:rPr>
              <a:t>	les territoires inondables "</a:t>
            </a:r>
            <a:endParaRPr lang="fr-FR" dirty="0" smtClean="0">
              <a:solidFill>
                <a:schemeClr val="tx2"/>
              </a:solidFill>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p:txBody>
          <a:bodyPr/>
          <a:lstStyle/>
          <a:p>
            <a:fld id="{773A0A98-C74B-4A8E-8C94-34FEA95E1F93}" type="slidenum">
              <a:rPr lang="fr-FR" smtClean="0"/>
              <a:pPr/>
              <a:t>28</a:t>
            </a:fld>
            <a:endParaRPr lang="fr-FR"/>
          </a:p>
        </p:txBody>
      </p:sp>
      <p:pic>
        <p:nvPicPr>
          <p:cNvPr id="8" name="Picture 7" descr="Photo à ajouter.jpg"/>
          <p:cNvPicPr>
            <a:picLocks noChangeAspect="1"/>
          </p:cNvPicPr>
          <p:nvPr/>
        </p:nvPicPr>
        <p:blipFill>
          <a:blip r:embed="rId2" cstate="print"/>
          <a:stretch>
            <a:fillRect/>
          </a:stretch>
        </p:blipFill>
        <p:spPr>
          <a:xfrm>
            <a:off x="1259632" y="3284984"/>
            <a:ext cx="1851568" cy="2808312"/>
          </a:xfrm>
          <a:prstGeom prst="rect">
            <a:avLst/>
          </a:prstGeom>
        </p:spPr>
      </p:pic>
      <p:sp>
        <p:nvSpPr>
          <p:cNvPr id="9" name="Footer Placeholder 4"/>
          <p:cNvSpPr>
            <a:spLocks noGrp="1"/>
          </p:cNvSpPr>
          <p:nvPr>
            <p:ph type="ftr" sz="quarter" idx="11"/>
          </p:nvPr>
        </p:nvSpPr>
        <p:spPr>
          <a:xfrm>
            <a:off x="755576" y="6237312"/>
            <a:ext cx="8280920" cy="457200"/>
          </a:xfrm>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10" name="Rectangle 9"/>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95536" y="274638"/>
            <a:ext cx="8568952" cy="1642194"/>
          </a:xfrm>
        </p:spPr>
        <p:txBody>
          <a:bodyPr>
            <a:normAutofit fontScale="90000"/>
          </a:bodyPr>
          <a:lstStyle/>
          <a:p>
            <a:r>
              <a:rPr lang="fr-FR" b="1" dirty="0" smtClean="0">
                <a:effectLst>
                  <a:outerShdw blurRad="38100" dist="38100" dir="2700000" algn="tl">
                    <a:srgbClr val="000000">
                      <a:alpha val="43137"/>
                    </a:srgbClr>
                  </a:outerShdw>
                </a:effectLst>
              </a:rPr>
              <a:t>VIVA ne cesse pas de réclamer cohérence, transparence et … désensablement ! </a:t>
            </a:r>
            <a:endParaRPr lang="fr-FR"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773A0A98-C74B-4A8E-8C94-34FEA95E1F93}" type="slidenum">
              <a:rPr lang="fr-FR" smtClean="0"/>
              <a:pPr/>
              <a:t>29</a:t>
            </a:fld>
            <a:endParaRPr lang="fr-FR"/>
          </a:p>
        </p:txBody>
      </p:sp>
      <p:sp>
        <p:nvSpPr>
          <p:cNvPr id="8" name="TextBox 7"/>
          <p:cNvSpPr txBox="1"/>
          <p:nvPr/>
        </p:nvSpPr>
        <p:spPr>
          <a:xfrm>
            <a:off x="395536" y="2924944"/>
            <a:ext cx="8640960" cy="1938992"/>
          </a:xfrm>
          <a:prstGeom prst="rect">
            <a:avLst/>
          </a:prstGeom>
          <a:noFill/>
        </p:spPr>
        <p:txBody>
          <a:bodyPr wrap="square" rtlCol="0">
            <a:spAutoFit/>
          </a:bodyPr>
          <a:lstStyle/>
          <a:p>
            <a:pPr algn="just"/>
            <a:r>
              <a:rPr lang="fr-FR" sz="1200" dirty="0" smtClean="0">
                <a:effectLst>
                  <a:outerShdw blurRad="38100" dist="38100" dir="2700000" algn="tl">
                    <a:srgbClr val="000000">
                      <a:alpha val="43137"/>
                    </a:srgbClr>
                  </a:outerShdw>
                </a:effectLst>
              </a:rPr>
              <a:t>Les principaux (auxquels s’ajoutent de nombreuses études coûteuses confiées à des Agences) :</a:t>
            </a:r>
          </a:p>
          <a:p>
            <a:pPr marL="342900" indent="-342900" algn="just">
              <a:buFont typeface="Arial" pitchFamily="34" charset="0"/>
              <a:buChar char="•"/>
            </a:pPr>
            <a:r>
              <a:rPr lang="fr-FR" sz="1200" dirty="0" smtClean="0">
                <a:effectLst>
                  <a:outerShdw blurRad="38100" dist="38100" dir="2700000" algn="tl">
                    <a:srgbClr val="000000">
                      <a:alpha val="43137"/>
                    </a:srgbClr>
                  </a:outerShdw>
                </a:effectLst>
              </a:rPr>
              <a:t>Expertise du Laboratoire Central Hydraulique de France (aménagement littoral de Fréjus -1980 !)</a:t>
            </a:r>
          </a:p>
          <a:p>
            <a:pPr marL="342900" indent="-342900" algn="just">
              <a:buFont typeface="Arial" pitchFamily="34" charset="0"/>
              <a:buChar char="•"/>
            </a:pPr>
            <a:r>
              <a:rPr lang="fr-FR" sz="1200" dirty="0" smtClean="0">
                <a:effectLst>
                  <a:outerShdw blurRad="38100" dist="38100" dir="2700000" algn="tl">
                    <a:srgbClr val="000000">
                      <a:alpha val="43137"/>
                    </a:srgbClr>
                  </a:outerShdw>
                </a:effectLst>
              </a:rPr>
              <a:t>Retour d’expérience de l’État sur les inondations de 2010 dans le Var (Rapport Martin, </a:t>
            </a:r>
            <a:r>
              <a:rPr lang="fr-FR" sz="1200" dirty="0" err="1" smtClean="0">
                <a:effectLst>
                  <a:outerShdw blurRad="38100" dist="38100" dir="2700000" algn="tl">
                    <a:srgbClr val="000000">
                      <a:alpha val="43137"/>
                    </a:srgbClr>
                  </a:outerShdw>
                </a:effectLst>
              </a:rPr>
              <a:t>Pauc</a:t>
            </a:r>
            <a:r>
              <a:rPr lang="fr-FR" sz="1200" dirty="0" smtClean="0">
                <a:effectLst>
                  <a:outerShdw blurRad="38100" dist="38100" dir="2700000" algn="tl">
                    <a:srgbClr val="000000">
                      <a:alpha val="43137"/>
                    </a:srgbClr>
                  </a:outerShdw>
                </a:effectLst>
              </a:rPr>
              <a:t> et </a:t>
            </a:r>
            <a:r>
              <a:rPr lang="fr-FR" sz="1200" dirty="0" err="1" smtClean="0">
                <a:effectLst>
                  <a:outerShdw blurRad="38100" dist="38100" dir="2700000" algn="tl">
                    <a:srgbClr val="000000">
                      <a:alpha val="43137"/>
                    </a:srgbClr>
                  </a:outerShdw>
                </a:effectLst>
              </a:rPr>
              <a:t>Rouzeau</a:t>
            </a:r>
            <a:r>
              <a:rPr lang="fr-FR" sz="1200" dirty="0" smtClean="0">
                <a:effectLst>
                  <a:outerShdw blurRad="38100" dist="38100" dir="2700000" algn="tl">
                    <a:srgbClr val="000000">
                      <a:alpha val="43137"/>
                    </a:srgbClr>
                  </a:outerShdw>
                </a:effectLst>
              </a:rPr>
              <a:t>)</a:t>
            </a:r>
          </a:p>
          <a:p>
            <a:pPr marL="342900" indent="-342900" algn="just">
              <a:buFont typeface="Arial" pitchFamily="34" charset="0"/>
              <a:buChar char="•"/>
            </a:pPr>
            <a:r>
              <a:rPr lang="fr-FR" sz="1200" dirty="0" smtClean="0">
                <a:effectLst>
                  <a:outerShdw blurRad="38100" dist="38100" dir="2700000" algn="tl">
                    <a:srgbClr val="000000">
                      <a:alpha val="43137"/>
                    </a:srgbClr>
                  </a:outerShdw>
                </a:effectLst>
              </a:rPr>
              <a:t>Révision des PPR Inondations (DDTM83 - CETE Méditerranée)</a:t>
            </a:r>
          </a:p>
          <a:p>
            <a:pPr marL="342900" indent="-342900" algn="just">
              <a:buFont typeface="Arial" pitchFamily="34" charset="0"/>
              <a:buChar char="•"/>
            </a:pPr>
            <a:r>
              <a:rPr lang="fr-FR" sz="1200" dirty="0" smtClean="0">
                <a:effectLst>
                  <a:outerShdw blurRad="38100" dist="38100" dir="2700000" algn="tl">
                    <a:srgbClr val="000000">
                      <a:alpha val="43137"/>
                    </a:srgbClr>
                  </a:outerShdw>
                </a:effectLst>
              </a:rPr>
              <a:t>Rapport LEFORT et KOULINSKI (3 tomes) : Expertise post-crue des 15 et 16 juin 2010 (CG83)</a:t>
            </a:r>
          </a:p>
          <a:p>
            <a:pPr marL="342900" indent="-342900">
              <a:buFont typeface="Arial" pitchFamily="34" charset="0"/>
              <a:buChar char="•"/>
            </a:pPr>
            <a:r>
              <a:rPr lang="fr-FR" sz="1200" dirty="0" smtClean="0">
                <a:effectLst>
                  <a:outerShdw blurRad="38100" dist="38100" dir="2700000" algn="tl">
                    <a:srgbClr val="000000">
                      <a:alpha val="43137"/>
                    </a:srgbClr>
                  </a:outerShdw>
                </a:effectLst>
              </a:rPr>
              <a:t>Rapport sur l’État d’avancement du PAPI</a:t>
            </a:r>
            <a:br>
              <a:rPr lang="fr-FR" sz="1200" dirty="0" smtClean="0">
                <a:effectLst>
                  <a:outerShdw blurRad="38100" dist="38100" dir="2700000" algn="tl">
                    <a:srgbClr val="000000">
                      <a:alpha val="43137"/>
                    </a:srgbClr>
                  </a:outerShdw>
                </a:effectLst>
              </a:rPr>
            </a:br>
            <a:r>
              <a:rPr lang="fr-FR" sz="1200" dirty="0" smtClean="0">
                <a:effectLst>
                  <a:outerShdw blurRad="38100" dist="38100" dir="2700000" algn="tl">
                    <a:srgbClr val="000000">
                      <a:alpha val="43137"/>
                    </a:srgbClr>
                  </a:outerShdw>
                </a:effectLst>
              </a:rPr>
              <a:t>d’intention Argens et Affluents (CG83)</a:t>
            </a:r>
          </a:p>
          <a:p>
            <a:pPr marL="342900" indent="-342900">
              <a:buFont typeface="Arial" pitchFamily="34" charset="0"/>
              <a:buChar char="•"/>
            </a:pPr>
            <a:r>
              <a:rPr lang="fr-FR" sz="1200" dirty="0" smtClean="0">
                <a:effectLst>
                  <a:outerShdw blurRad="38100" dist="38100" dir="2700000" algn="tl">
                    <a:srgbClr val="000000">
                      <a:alpha val="43137"/>
                    </a:srgbClr>
                  </a:outerShdw>
                </a:effectLst>
              </a:rPr>
              <a:t>Rapport sur la Basse Vallée de l’Argens :</a:t>
            </a:r>
            <a:br>
              <a:rPr lang="fr-FR" sz="1200" dirty="0" smtClean="0">
                <a:effectLst>
                  <a:outerShdw blurRad="38100" dist="38100" dir="2700000" algn="tl">
                    <a:srgbClr val="000000">
                      <a:alpha val="43137"/>
                    </a:srgbClr>
                  </a:outerShdw>
                </a:effectLst>
              </a:rPr>
            </a:br>
            <a:r>
              <a:rPr lang="fr-FR" sz="1200" dirty="0" smtClean="0">
                <a:effectLst>
                  <a:outerShdw blurRad="38100" dist="38100" dir="2700000" algn="tl">
                    <a:srgbClr val="000000">
                      <a:alpha val="43137"/>
                    </a:srgbClr>
                  </a:outerShdw>
                </a:effectLst>
              </a:rPr>
              <a:t>un aménagement foncier agricole à enjeux.</a:t>
            </a:r>
          </a:p>
          <a:p>
            <a:pPr marL="342900" indent="-342900">
              <a:buFont typeface="Arial" pitchFamily="34" charset="0"/>
              <a:buChar char="•"/>
            </a:pPr>
            <a:r>
              <a:rPr lang="fr-FR" sz="1200" dirty="0" err="1" smtClean="0">
                <a:effectLst>
                  <a:outerShdw blurRad="38100" dist="38100" dir="2700000" algn="tl">
                    <a:srgbClr val="000000">
                      <a:alpha val="43137"/>
                    </a:srgbClr>
                  </a:outerShdw>
                </a:effectLst>
              </a:rPr>
              <a:t>etc</a:t>
            </a:r>
            <a:r>
              <a:rPr lang="fr-FR" sz="1200" dirty="0" smtClean="0">
                <a:effectLst>
                  <a:outerShdw blurRad="38100" dist="38100" dir="2700000" algn="tl">
                    <a:srgbClr val="000000">
                      <a:alpha val="43137"/>
                    </a:srgbClr>
                  </a:outerShdw>
                </a:effectLst>
              </a:rPr>
              <a:t>… </a:t>
            </a:r>
          </a:p>
        </p:txBody>
      </p:sp>
      <p:pic>
        <p:nvPicPr>
          <p:cNvPr id="9" name="Picture 8" descr="Photo à ajouter.jpg"/>
          <p:cNvPicPr>
            <a:picLocks noChangeAspect="1"/>
          </p:cNvPicPr>
          <p:nvPr/>
        </p:nvPicPr>
        <p:blipFill>
          <a:blip r:embed="rId2" cstate="print"/>
          <a:stretch>
            <a:fillRect/>
          </a:stretch>
        </p:blipFill>
        <p:spPr>
          <a:xfrm>
            <a:off x="5220072" y="4005064"/>
            <a:ext cx="2920777" cy="1931364"/>
          </a:xfrm>
          <a:prstGeom prst="rect">
            <a:avLst/>
          </a:prstGeom>
        </p:spPr>
      </p:pic>
      <p:sp>
        <p:nvSpPr>
          <p:cNvPr id="10" name="TextBox 9"/>
          <p:cNvSpPr txBox="1"/>
          <p:nvPr/>
        </p:nvSpPr>
        <p:spPr>
          <a:xfrm>
            <a:off x="395536" y="5013176"/>
            <a:ext cx="4824536" cy="923330"/>
          </a:xfrm>
          <a:prstGeom prst="rect">
            <a:avLst/>
          </a:prstGeom>
          <a:noFill/>
        </p:spPr>
        <p:txBody>
          <a:bodyPr wrap="square" rtlCol="0">
            <a:spAutoFit/>
          </a:bodyPr>
          <a:lstStyle/>
          <a:p>
            <a:r>
              <a:rPr lang="fr-FR" dirty="0" smtClean="0">
                <a:effectLst>
                  <a:outerShdw blurRad="38100" dist="38100" dir="2700000" algn="tl">
                    <a:srgbClr val="000000">
                      <a:alpha val="43137"/>
                    </a:srgbClr>
                  </a:outerShdw>
                </a:effectLst>
              </a:rPr>
              <a:t>L’enlisement, dû à l’inertie administrative et…</a:t>
            </a:r>
          </a:p>
          <a:p>
            <a:pPr algn="r"/>
            <a:r>
              <a:rPr lang="fr-FR" dirty="0" smtClean="0">
                <a:effectLst>
                  <a:outerShdw blurRad="38100" dist="38100" dir="2700000" algn="tl">
                    <a:srgbClr val="000000">
                      <a:alpha val="43137"/>
                    </a:srgbClr>
                  </a:outerShdw>
                </a:effectLst>
              </a:rPr>
              <a:t>à 50 ans de carence d’entretien </a:t>
            </a:r>
            <a:r>
              <a:rPr lang="fr-FR" dirty="0" smtClean="0">
                <a:effectLst>
                  <a:outerShdw blurRad="38100" dist="38100" dir="2700000" algn="tl">
                    <a:srgbClr val="000000">
                      <a:alpha val="43137"/>
                    </a:srgbClr>
                  </a:outerShdw>
                </a:effectLst>
                <a:sym typeface="Wingdings"/>
              </a:rPr>
              <a:t></a:t>
            </a:r>
            <a:endParaRPr lang="fr-FR" dirty="0">
              <a:effectLst>
                <a:outerShdw blurRad="38100" dist="38100" dir="2700000" algn="tl">
                  <a:srgbClr val="000000">
                    <a:alpha val="43137"/>
                  </a:srgbClr>
                </a:outerShdw>
              </a:effectLst>
            </a:endParaRPr>
          </a:p>
        </p:txBody>
      </p:sp>
      <p:sp>
        <p:nvSpPr>
          <p:cNvPr id="11" name="TextBox 10"/>
          <p:cNvSpPr txBox="1"/>
          <p:nvPr/>
        </p:nvSpPr>
        <p:spPr>
          <a:xfrm>
            <a:off x="4932040" y="5949280"/>
            <a:ext cx="3518912" cy="369332"/>
          </a:xfrm>
          <a:prstGeom prst="rect">
            <a:avLst/>
          </a:prstGeom>
          <a:noFill/>
        </p:spPr>
        <p:txBody>
          <a:bodyPr wrap="none" rtlCol="0">
            <a:spAutoFit/>
          </a:bodyPr>
          <a:lstStyle/>
          <a:p>
            <a:r>
              <a:rPr lang="fr-CH" dirty="0" smtClean="0"/>
              <a:t>Intention – Rétention - Obtention</a:t>
            </a:r>
            <a:endParaRPr lang="fr-FR" dirty="0"/>
          </a:p>
        </p:txBody>
      </p:sp>
      <p:sp>
        <p:nvSpPr>
          <p:cNvPr id="12" name="Text Placeholder 9"/>
          <p:cNvSpPr txBox="1">
            <a:spLocks/>
          </p:cNvSpPr>
          <p:nvPr/>
        </p:nvSpPr>
        <p:spPr>
          <a:xfrm>
            <a:off x="395536" y="1916832"/>
            <a:ext cx="8208912" cy="1008112"/>
          </a:xfrm>
          <a:prstGeom prst="rect">
            <a:avLst/>
          </a:prstGeom>
        </p:spPr>
        <p:txBody>
          <a:bodyPr>
            <a:normAutofit/>
          </a:bodyPr>
          <a:lstStyle/>
          <a:p>
            <a:pPr algn="just"/>
            <a:r>
              <a:rPr lang="fr-FR" sz="2000" dirty="0" smtClean="0">
                <a:effectLst>
                  <a:outerShdw blurRad="38100" dist="38100" dir="2700000" algn="tl">
                    <a:srgbClr val="000000">
                      <a:alpha val="43137"/>
                    </a:srgbClr>
                  </a:outerShdw>
                </a:effectLst>
              </a:rPr>
              <a:t>De nombreuses études sérieuses mais ces documents ne sont pas confrontés ni utilisés. Faute d'une gouvernance globale, ils restent, pour l’essentiel, “</a:t>
            </a:r>
            <a:r>
              <a:rPr lang="fr-FR" sz="2000" i="1" dirty="0" smtClean="0">
                <a:effectLst>
                  <a:outerShdw blurRad="38100" dist="38100" dir="2700000" algn="tl">
                    <a:srgbClr val="000000">
                      <a:alpha val="43137"/>
                    </a:srgbClr>
                  </a:outerShdw>
                </a:effectLst>
              </a:rPr>
              <a:t>lettre morte ou sans adresse” ! </a:t>
            </a:r>
            <a:endParaRPr lang="fr-FR" sz="2000" dirty="0">
              <a:effectLst>
                <a:outerShdw blurRad="38100" dist="38100" dir="2700000" algn="tl">
                  <a:srgbClr val="000000">
                    <a:alpha val="43137"/>
                  </a:srgbClr>
                </a:outerShdw>
              </a:effectLst>
            </a:endParaRPr>
          </a:p>
        </p:txBody>
      </p:sp>
      <p:sp>
        <p:nvSpPr>
          <p:cNvPr id="13" name="Footer Placeholder 4"/>
          <p:cNvSpPr>
            <a:spLocks noGrp="1"/>
          </p:cNvSpPr>
          <p:nvPr>
            <p:ph type="ftr" sz="quarter" idx="11"/>
          </p:nvPr>
        </p:nvSpPr>
        <p:spPr>
          <a:xfrm>
            <a:off x="755576" y="6237312"/>
            <a:ext cx="8280920" cy="457200"/>
          </a:xfrm>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14" name="Rectangle 13"/>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467544" y="476672"/>
            <a:ext cx="6552728" cy="1200329"/>
          </a:xfrm>
          <a:prstGeom prst="rect">
            <a:avLst/>
          </a:prstGeom>
          <a:noFill/>
        </p:spPr>
        <p:txBody>
          <a:bodyPr wrap="square" rtlCol="0">
            <a:spAutoFit/>
          </a:bodyPr>
          <a:lstStyle/>
          <a:p>
            <a:r>
              <a:rPr lang="fr-CH" sz="7200" i="1" spc="300" dirty="0" smtClean="0">
                <a:solidFill>
                  <a:prstClr val="white"/>
                </a:solidFill>
                <a:effectLst>
                  <a:outerShdw blurRad="38100" dist="38100" dir="2700000" algn="tl">
                    <a:srgbClr val="000000">
                      <a:alpha val="43137"/>
                    </a:srgbClr>
                  </a:outerShdw>
                </a:effectLst>
                <a:latin typeface="Mistral" pitchFamily="66" charset="0"/>
              </a:rPr>
              <a:t>La vie d’Adèle…</a:t>
            </a:r>
            <a:endParaRPr lang="fr-FR" sz="7200" i="1" spc="300" dirty="0">
              <a:solidFill>
                <a:prstClr val="white"/>
              </a:solidFill>
              <a:effectLst>
                <a:outerShdw blurRad="38100" dist="38100" dir="2700000" algn="tl">
                  <a:srgbClr val="000000">
                    <a:alpha val="43137"/>
                  </a:srgbClr>
                </a:outerShdw>
              </a:effectLst>
              <a:latin typeface="Mistral" pitchFamily="66" charset="0"/>
            </a:endParaRPr>
          </a:p>
        </p:txBody>
      </p:sp>
      <p:sp>
        <p:nvSpPr>
          <p:cNvPr id="4" name="TextBox 3"/>
          <p:cNvSpPr txBox="1"/>
          <p:nvPr/>
        </p:nvSpPr>
        <p:spPr>
          <a:xfrm>
            <a:off x="107504" y="5301208"/>
            <a:ext cx="9036496" cy="1200329"/>
          </a:xfrm>
          <a:prstGeom prst="rect">
            <a:avLst/>
          </a:prstGeom>
          <a:noFill/>
        </p:spPr>
        <p:txBody>
          <a:bodyPr wrap="square" rtlCol="0">
            <a:spAutoFit/>
          </a:bodyPr>
          <a:lstStyle/>
          <a:p>
            <a:r>
              <a:rPr lang="fr-CH" sz="7200" i="1" spc="300" dirty="0" smtClean="0">
                <a:solidFill>
                  <a:prstClr val="white"/>
                </a:solidFill>
                <a:latin typeface="Mistral" pitchFamily="66" charset="0"/>
              </a:rPr>
              <a:t>en Basse Vallée de l’Argens</a:t>
            </a:r>
            <a:endParaRPr lang="fr-FR" sz="7200" i="1" spc="300" dirty="0">
              <a:solidFill>
                <a:prstClr val="white"/>
              </a:solidFill>
              <a:latin typeface="Mistral" pitchFamily="66" charset="0"/>
            </a:endParaRPr>
          </a:p>
        </p:txBody>
      </p:sp>
      <p:pic>
        <p:nvPicPr>
          <p:cNvPr id="5" name="Picture 4" descr="blue-moon-101119-02.jpg"/>
          <p:cNvPicPr>
            <a:picLocks noChangeAspect="1"/>
          </p:cNvPicPr>
          <p:nvPr/>
        </p:nvPicPr>
        <p:blipFill>
          <a:blip r:embed="rId2" cstate="print"/>
          <a:stretch>
            <a:fillRect/>
          </a:stretch>
        </p:blipFill>
        <p:spPr>
          <a:xfrm>
            <a:off x="1943100" y="1677924"/>
            <a:ext cx="5257800" cy="3502152"/>
          </a:xfrm>
          <a:prstGeom prst="rect">
            <a:avLst/>
          </a:prstGeom>
        </p:spPr>
      </p:pic>
      <p:sp>
        <p:nvSpPr>
          <p:cNvPr id="6" name="Title 5"/>
          <p:cNvSpPr>
            <a:spLocks noGrp="1"/>
          </p:cNvSpPr>
          <p:nvPr>
            <p:ph type="title" idx="4294967295"/>
          </p:nvPr>
        </p:nvSpPr>
        <p:spPr>
          <a:xfrm>
            <a:off x="5292080" y="404664"/>
            <a:ext cx="3168352" cy="648072"/>
          </a:xfrm>
        </p:spPr>
        <p:txBody>
          <a:bodyPr>
            <a:normAutofit/>
          </a:bodyPr>
          <a:lstStyle/>
          <a:p>
            <a:r>
              <a:rPr lang="fr-FR" sz="1200" dirty="0" smtClean="0"/>
              <a:t>La vie d’Adèle en Basse</a:t>
            </a:r>
            <a:r>
              <a:rPr lang="fr-FR" sz="1200" baseline="0" dirty="0" smtClean="0"/>
              <a:t> Vallée de l’Argens</a:t>
            </a:r>
            <a:endParaRPr lang="fr-FR" sz="1200" dirty="0"/>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500"/>
                            </p:stCondLst>
                            <p:childTnLst>
                              <p:par>
                                <p:cTn id="9" presetID="27" presetClass="entr" presetSubtype="0" fill="hold" grpId="0" nodeType="afterEffect">
                                  <p:stCondLst>
                                    <p:cond delay="1000"/>
                                  </p:stCondLst>
                                  <p:iterate type="wd">
                                    <p:tmPct val="50000"/>
                                  </p:iterate>
                                  <p:childTnLst>
                                    <p:set>
                                      <p:cBhvr>
                                        <p:cTn id="10" dur="1" fill="hold">
                                          <p:stCondLst>
                                            <p:cond delay="0"/>
                                          </p:stCondLst>
                                        </p:cTn>
                                        <p:tgtEl>
                                          <p:spTgt spid="2"/>
                                        </p:tgtEl>
                                        <p:attrNameLst>
                                          <p:attrName>style.visibility</p:attrName>
                                        </p:attrNameLst>
                                      </p:cBhvr>
                                      <p:to>
                                        <p:strVal val="visible"/>
                                      </p:to>
                                    </p:set>
                                    <p:anim calcmode="discrete" valueType="clr">
                                      <p:cBhvr override="childStyle">
                                        <p:cTn id="11" dur="1000"/>
                                        <p:tgtEl>
                                          <p:spTgt spid="2"/>
                                        </p:tgtEl>
                                        <p:attrNameLst>
                                          <p:attrName>style.color</p:attrName>
                                        </p:attrNameLst>
                                      </p:cBhvr>
                                      <p:tavLst>
                                        <p:tav tm="0">
                                          <p:val>
                                            <p:clrVal>
                                              <a:schemeClr val="hlink"/>
                                            </p:clrVal>
                                          </p:val>
                                        </p:tav>
                                        <p:tav tm="50000">
                                          <p:val>
                                            <p:clrVal>
                                              <a:srgbClr val="3399FF"/>
                                            </p:clrVal>
                                          </p:val>
                                        </p:tav>
                                      </p:tavLst>
                                    </p:anim>
                                    <p:anim calcmode="discrete" valueType="clr">
                                      <p:cBhvr>
                                        <p:cTn id="12" dur="1000"/>
                                        <p:tgtEl>
                                          <p:spTgt spid="2"/>
                                        </p:tgtEl>
                                        <p:attrNameLst>
                                          <p:attrName>fillcolor</p:attrName>
                                        </p:attrNameLst>
                                      </p:cBhvr>
                                      <p:tavLst>
                                        <p:tav tm="0">
                                          <p:val>
                                            <p:clrVal>
                                              <a:schemeClr val="accent2"/>
                                            </p:clrVal>
                                          </p:val>
                                        </p:tav>
                                        <p:tav tm="50000">
                                          <p:val>
                                            <p:clrVal>
                                              <a:schemeClr val="hlink"/>
                                            </p:clrVal>
                                          </p:val>
                                        </p:tav>
                                      </p:tavLst>
                                    </p:anim>
                                    <p:set>
                                      <p:cBhvr>
                                        <p:cTn id="13" dur="1000"/>
                                        <p:tgtEl>
                                          <p:spTgt spid="2"/>
                                        </p:tgtEl>
                                        <p:attrNameLst>
                                          <p:attrName>fill.type</p:attrName>
                                        </p:attrNameLst>
                                      </p:cBhvr>
                                      <p:to>
                                        <p:strVal val="solid"/>
                                      </p:to>
                                    </p:set>
                                  </p:childTnLst>
                                </p:cTn>
                              </p:par>
                            </p:childTnLst>
                          </p:cTn>
                        </p:par>
                        <p:par>
                          <p:cTn id="14" fill="hold">
                            <p:stCondLst>
                              <p:cond delay="6000"/>
                            </p:stCondLst>
                            <p:childTnLst>
                              <p:par>
                                <p:cTn id="15" presetID="27" presetClass="entr" presetSubtype="0" fill="hold" grpId="0" nodeType="afterEffect">
                                  <p:stCondLst>
                                    <p:cond delay="500"/>
                                  </p:stCondLst>
                                  <p:iterate type="wd">
                                    <p:tmPct val="50000"/>
                                  </p:iterate>
                                  <p:childTnLst>
                                    <p:set>
                                      <p:cBhvr>
                                        <p:cTn id="16" dur="1" fill="hold">
                                          <p:stCondLst>
                                            <p:cond delay="0"/>
                                          </p:stCondLst>
                                        </p:cTn>
                                        <p:tgtEl>
                                          <p:spTgt spid="4"/>
                                        </p:tgtEl>
                                        <p:attrNameLst>
                                          <p:attrName>style.visibility</p:attrName>
                                        </p:attrNameLst>
                                      </p:cBhvr>
                                      <p:to>
                                        <p:strVal val="visible"/>
                                      </p:to>
                                    </p:set>
                                    <p:anim calcmode="discrete" valueType="clr">
                                      <p:cBhvr override="childStyle">
                                        <p:cTn id="17" dur="1000"/>
                                        <p:tgtEl>
                                          <p:spTgt spid="4"/>
                                        </p:tgtEl>
                                        <p:attrNameLst>
                                          <p:attrName>style.color</p:attrName>
                                        </p:attrNameLst>
                                      </p:cBhvr>
                                      <p:tavLst>
                                        <p:tav tm="0">
                                          <p:val>
                                            <p:clrVal>
                                              <a:schemeClr val="hlink"/>
                                            </p:clrVal>
                                          </p:val>
                                        </p:tav>
                                        <p:tav tm="50000">
                                          <p:val>
                                            <p:clrVal>
                                              <a:srgbClr val="3399FF"/>
                                            </p:clrVal>
                                          </p:val>
                                        </p:tav>
                                      </p:tavLst>
                                    </p:anim>
                                    <p:anim calcmode="discrete" valueType="clr">
                                      <p:cBhvr>
                                        <p:cTn id="18" dur="1000"/>
                                        <p:tgtEl>
                                          <p:spTgt spid="4"/>
                                        </p:tgtEl>
                                        <p:attrNameLst>
                                          <p:attrName>fillcolor</p:attrName>
                                        </p:attrNameLst>
                                      </p:cBhvr>
                                      <p:tavLst>
                                        <p:tav tm="0">
                                          <p:val>
                                            <p:clrVal>
                                              <a:schemeClr val="accent2"/>
                                            </p:clrVal>
                                          </p:val>
                                        </p:tav>
                                        <p:tav tm="50000">
                                          <p:val>
                                            <p:clrVal>
                                              <a:schemeClr val="hlink"/>
                                            </p:clrVal>
                                          </p:val>
                                        </p:tav>
                                      </p:tavLst>
                                    </p:anim>
                                    <p:set>
                                      <p:cBhvr>
                                        <p:cTn id="19" dur="100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692696"/>
            <a:ext cx="2664296" cy="369332"/>
          </a:xfrm>
          <a:prstGeom prst="rect">
            <a:avLst/>
          </a:prstGeom>
          <a:noFill/>
        </p:spPr>
        <p:txBody>
          <a:bodyPr wrap="square" rtlCol="0">
            <a:spAutoFit/>
          </a:bodyPr>
          <a:lstStyle/>
          <a:p>
            <a:endParaRPr lang="fr-FR" dirty="0"/>
          </a:p>
        </p:txBody>
      </p:sp>
      <p:sp>
        <p:nvSpPr>
          <p:cNvPr id="3" name="Title 2"/>
          <p:cNvSpPr>
            <a:spLocks noGrp="1"/>
          </p:cNvSpPr>
          <p:nvPr>
            <p:ph type="title"/>
          </p:nvPr>
        </p:nvSpPr>
        <p:spPr>
          <a:xfrm>
            <a:off x="539552" y="260648"/>
            <a:ext cx="7772400" cy="1143000"/>
          </a:xfrm>
        </p:spPr>
        <p:txBody>
          <a:bodyPr>
            <a:normAutofit fontScale="90000"/>
          </a:bodyPr>
          <a:lstStyle/>
          <a:p>
            <a:r>
              <a:rPr lang="fr-FR" b="0" dirty="0" smtClean="0">
                <a:effectLst>
                  <a:outerShdw blurRad="38100" dist="38100" dir="2700000" algn="tl">
                    <a:srgbClr val="000000">
                      <a:alpha val="43137"/>
                    </a:srgbClr>
                  </a:outerShdw>
                </a:effectLst>
              </a:rPr>
              <a:t>Étude des blocages et d'un processus non abouti</a:t>
            </a:r>
            <a:endParaRPr lang="fr-FR" dirty="0">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p:txBody>
          <a:bodyPr/>
          <a:lstStyle/>
          <a:p>
            <a:fld id="{773A0A98-C74B-4A8E-8C94-34FEA95E1F93}" type="slidenum">
              <a:rPr lang="fr-FR" smtClean="0">
                <a:latin typeface="+mn-lt"/>
              </a:rPr>
              <a:pPr/>
              <a:t>30</a:t>
            </a:fld>
            <a:endParaRPr lang="fr-FR">
              <a:latin typeface="+mn-lt"/>
            </a:endParaRPr>
          </a:p>
        </p:txBody>
      </p:sp>
      <p:sp>
        <p:nvSpPr>
          <p:cNvPr id="11" name="Footer Placeholder 4"/>
          <p:cNvSpPr>
            <a:spLocks noGrp="1"/>
          </p:cNvSpPr>
          <p:nvPr>
            <p:ph type="ftr" sz="quarter" idx="11"/>
          </p:nvPr>
        </p:nvSpPr>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5" name="Text Placeholder 4"/>
          <p:cNvSpPr>
            <a:spLocks noGrp="1"/>
          </p:cNvSpPr>
          <p:nvPr>
            <p:ph type="body" idx="4294967295"/>
          </p:nvPr>
        </p:nvSpPr>
        <p:spPr>
          <a:xfrm>
            <a:off x="539552" y="1772816"/>
            <a:ext cx="8281987" cy="1050925"/>
          </a:xfrm>
        </p:spPr>
        <p:txBody>
          <a:bodyPr>
            <a:normAutofit fontScale="92500" lnSpcReduction="20000"/>
          </a:bodyPr>
          <a:lstStyle/>
          <a:p>
            <a:pPr marL="342900" indent="-342900">
              <a:buNone/>
            </a:pPr>
            <a:r>
              <a:rPr lang="fr-FR" dirty="0" smtClean="0">
                <a:effectLst>
                  <a:outerShdw blurRad="38100" dist="38100" dir="2700000" algn="tl">
                    <a:srgbClr val="000000">
                      <a:alpha val="43137"/>
                    </a:srgbClr>
                  </a:outerShdw>
                </a:effectLst>
                <a:ea typeface="Calibri"/>
                <a:cs typeface="Times New Roman"/>
              </a:rPr>
              <a:t>1. Le contexte</a:t>
            </a:r>
          </a:p>
          <a:p>
            <a:pPr marL="1074738" indent="-719138">
              <a:buNone/>
            </a:pPr>
            <a:r>
              <a:rPr lang="fr-FR" dirty="0" smtClean="0">
                <a:effectLst>
                  <a:outerShdw blurRad="38100" dist="38100" dir="2700000" algn="tl">
                    <a:srgbClr val="000000">
                      <a:alpha val="43137"/>
                    </a:srgbClr>
                  </a:outerShdw>
                </a:effectLst>
                <a:ea typeface="Calibri"/>
                <a:cs typeface="Times New Roman"/>
              </a:rPr>
              <a:t>1.6. Légitimité et moyens de la contribution citoyenne</a:t>
            </a:r>
          </a:p>
        </p:txBody>
      </p:sp>
      <p:pic>
        <p:nvPicPr>
          <p:cNvPr id="8" name="Picture 7" descr="Photo à ajouter.jpg"/>
          <p:cNvPicPr>
            <a:picLocks noChangeAspect="1"/>
          </p:cNvPicPr>
          <p:nvPr/>
        </p:nvPicPr>
        <p:blipFill>
          <a:blip r:embed="rId2" cstate="print"/>
          <a:stretch>
            <a:fillRect/>
          </a:stretch>
        </p:blipFill>
        <p:spPr>
          <a:xfrm>
            <a:off x="539552" y="2924944"/>
            <a:ext cx="7920880" cy="792088"/>
          </a:xfrm>
          <a:prstGeom prst="rect">
            <a:avLst/>
          </a:prstGeom>
        </p:spPr>
      </p:pic>
      <p:sp>
        <p:nvSpPr>
          <p:cNvPr id="10" name="TextBox 9"/>
          <p:cNvSpPr txBox="1"/>
          <p:nvPr/>
        </p:nvSpPr>
        <p:spPr>
          <a:xfrm>
            <a:off x="539552" y="4005064"/>
            <a:ext cx="8280920" cy="2123658"/>
          </a:xfrm>
          <a:prstGeom prst="rect">
            <a:avLst/>
          </a:prstGeom>
          <a:noFill/>
        </p:spPr>
        <p:txBody>
          <a:bodyPr wrap="square" rtlCol="0">
            <a:spAutoFit/>
          </a:bodyPr>
          <a:lstStyle/>
          <a:p>
            <a:pPr algn="just">
              <a:spcAft>
                <a:spcPts val="1200"/>
              </a:spcAft>
            </a:pPr>
            <a:r>
              <a:rPr lang="fr-FR" sz="1600" dirty="0" smtClean="0"/>
              <a:t>Pour la mise en application de la directive européenne, la stratégie globale de la politique de l’État en matière de lutte contre les inondations entend s'appuyer sur la société civile. </a:t>
            </a:r>
          </a:p>
          <a:p>
            <a:pPr algn="just">
              <a:spcAft>
                <a:spcPts val="1200"/>
              </a:spcAft>
            </a:pPr>
            <a:r>
              <a:rPr lang="fr-FR" sz="1600" dirty="0" smtClean="0"/>
              <a:t>Les sinistrés ou acteurs économiques exposés sont invités à se regrouper en Associations. </a:t>
            </a:r>
          </a:p>
          <a:p>
            <a:pPr algn="just"/>
            <a:r>
              <a:rPr lang="fr-FR" sz="1600" b="1" dirty="0" smtClean="0"/>
              <a:t>VIVA et les associations varoises sont fédérées et membres de l’UNION NATIONALE « FRANCE INONDATIONS ».</a:t>
            </a:r>
            <a:endParaRPr lang="fr-FR" sz="1600" dirty="0" smtClean="0"/>
          </a:p>
        </p:txBody>
      </p:sp>
      <p:sp>
        <p:nvSpPr>
          <p:cNvPr id="12" name="Rectangle 11"/>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51520" y="188640"/>
            <a:ext cx="8640960" cy="1224136"/>
          </a:xfrm>
        </p:spPr>
        <p:txBody>
          <a:bodyPr anchor="t">
            <a:noAutofit/>
          </a:bodyPr>
          <a:lstStyle/>
          <a:p>
            <a:pPr algn="ctr"/>
            <a:r>
              <a:rPr lang="fr-FR" sz="2300" dirty="0" smtClean="0">
                <a:effectLst>
                  <a:outerShdw blurRad="38100" dist="38100" dir="2700000" algn="tl">
                    <a:srgbClr val="000000">
                      <a:alpha val="43137"/>
                    </a:srgbClr>
                  </a:outerShdw>
                </a:effectLst>
              </a:rPr>
              <a:t>Le Collectif </a:t>
            </a:r>
            <a:r>
              <a:rPr lang="fr-FR" sz="2300" i="1" dirty="0" smtClean="0">
                <a:effectLst>
                  <a:outerShdw blurRad="38100" dist="38100" dir="2700000" algn="tl">
                    <a:srgbClr val="000000">
                      <a:alpha val="43137"/>
                    </a:srgbClr>
                  </a:outerShdw>
                </a:effectLst>
              </a:rPr>
              <a:t>Var-Inondations fédère </a:t>
            </a:r>
            <a:r>
              <a:rPr lang="fr-FR" sz="2300" dirty="0" smtClean="0">
                <a:effectLst>
                  <a:outerShdw blurRad="38100" dist="38100" dir="2700000" algn="tl">
                    <a:srgbClr val="000000">
                      <a:alpha val="43137"/>
                    </a:srgbClr>
                  </a:outerShdw>
                </a:effectLst>
              </a:rPr>
              <a:t>plusieurs associations de protection de l’environnement ou de sinistrés du Var (</a:t>
            </a:r>
            <a:r>
              <a:rPr lang="fr-FR" sz="2300" i="1" dirty="0" smtClean="0">
                <a:effectLst>
                  <a:outerShdw blurRad="38100" dist="38100" dir="2700000" algn="tl">
                    <a:srgbClr val="000000">
                      <a:alpha val="43137"/>
                    </a:srgbClr>
                  </a:outerShdw>
                </a:effectLst>
              </a:rPr>
              <a:t>partenaires loyaux des Pouvoirs publics).</a:t>
            </a:r>
            <a:endParaRPr lang="fr-FR" sz="2300"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773A0A98-C74B-4A8E-8C94-34FEA95E1F93}" type="slidenum">
              <a:rPr lang="fr-FR" smtClean="0"/>
              <a:pPr/>
              <a:t>31</a:t>
            </a:fld>
            <a:endParaRPr lang="fr-FR"/>
          </a:p>
        </p:txBody>
      </p:sp>
      <p:sp>
        <p:nvSpPr>
          <p:cNvPr id="15" name="Footer Placeholder 4"/>
          <p:cNvSpPr>
            <a:spLocks noGrp="1"/>
          </p:cNvSpPr>
          <p:nvPr>
            <p:ph type="ftr" sz="quarter" idx="11"/>
          </p:nvPr>
        </p:nvSpPr>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14" name="Text Placeholder 13"/>
          <p:cNvSpPr>
            <a:spLocks noGrp="1"/>
          </p:cNvSpPr>
          <p:nvPr>
            <p:ph type="body" idx="4294967295"/>
          </p:nvPr>
        </p:nvSpPr>
        <p:spPr>
          <a:xfrm>
            <a:off x="431800" y="1772816"/>
            <a:ext cx="8280400" cy="2160588"/>
          </a:xfrm>
        </p:spPr>
        <p:txBody>
          <a:bodyPr>
            <a:noAutofit/>
          </a:bodyPr>
          <a:lstStyle/>
          <a:p>
            <a:pPr>
              <a:spcBef>
                <a:spcPts val="0"/>
              </a:spcBef>
              <a:spcAft>
                <a:spcPts val="600"/>
              </a:spcAft>
              <a:buNone/>
            </a:pPr>
            <a:r>
              <a:rPr lang="fr-FR" sz="1400" b="1" u="sng" dirty="0" smtClean="0">
                <a:solidFill>
                  <a:schemeClr val="tx1"/>
                </a:solidFill>
              </a:rPr>
              <a:t>Dans le Bassin versant de l’Argens, 3 secteurs différents en carrefour au Muy :</a:t>
            </a:r>
          </a:p>
          <a:p>
            <a:pPr marL="355600" indent="-355600">
              <a:spcBef>
                <a:spcPts val="0"/>
              </a:spcBef>
              <a:spcAft>
                <a:spcPts val="600"/>
              </a:spcAft>
              <a:buNone/>
              <a:tabLst>
                <a:tab pos="355600" algn="l"/>
              </a:tabLst>
            </a:pPr>
            <a:r>
              <a:rPr lang="fr-CH" sz="1400" dirty="0" smtClean="0">
                <a:solidFill>
                  <a:schemeClr val="tx1"/>
                </a:solidFill>
              </a:rPr>
              <a:t>1.	</a:t>
            </a:r>
            <a:r>
              <a:rPr lang="fr-FR" sz="1400" dirty="0" smtClean="0">
                <a:solidFill>
                  <a:schemeClr val="tx1"/>
                </a:solidFill>
              </a:rPr>
              <a:t>L’Argens amont et ses torrents à traversées urbaines (</a:t>
            </a:r>
            <a:r>
              <a:rPr lang="fr-FR" sz="1400" dirty="0" err="1" smtClean="0">
                <a:solidFill>
                  <a:schemeClr val="tx1"/>
                </a:solidFill>
              </a:rPr>
              <a:t>Flayosc</a:t>
            </a:r>
            <a:r>
              <a:rPr lang="fr-FR" sz="1400" dirty="0" smtClean="0">
                <a:solidFill>
                  <a:schemeClr val="tx1"/>
                </a:solidFill>
              </a:rPr>
              <a:t>, Lorgues, </a:t>
            </a:r>
            <a:r>
              <a:rPr lang="fr-FR" sz="1400" dirty="0" err="1" smtClean="0">
                <a:solidFill>
                  <a:schemeClr val="tx1"/>
                </a:solidFill>
              </a:rPr>
              <a:t>Taradeau</a:t>
            </a:r>
            <a:r>
              <a:rPr lang="fr-FR" sz="1400" dirty="0" smtClean="0">
                <a:solidFill>
                  <a:schemeClr val="tx1"/>
                </a:solidFill>
              </a:rPr>
              <a:t>, les Arcs, Vidauban)</a:t>
            </a:r>
          </a:p>
          <a:p>
            <a:pPr marL="355600" indent="-355600">
              <a:spcBef>
                <a:spcPts val="0"/>
              </a:spcBef>
              <a:spcAft>
                <a:spcPts val="600"/>
              </a:spcAft>
              <a:buNone/>
              <a:tabLst>
                <a:tab pos="355600" algn="l"/>
              </a:tabLst>
            </a:pPr>
            <a:r>
              <a:rPr lang="fr-CH" sz="1400" dirty="0" smtClean="0">
                <a:solidFill>
                  <a:schemeClr val="tx1"/>
                </a:solidFill>
              </a:rPr>
              <a:t>2.	L</a:t>
            </a:r>
            <a:r>
              <a:rPr lang="fr-FR" sz="1400" dirty="0" smtClean="0">
                <a:solidFill>
                  <a:schemeClr val="tx1"/>
                </a:solidFill>
              </a:rPr>
              <a:t>a Nartuby, torrent très urbanisé et très destructeur de la Dracénie en 2010-2011 (Châteaudouble, </a:t>
            </a:r>
            <a:r>
              <a:rPr lang="fr-FR" sz="1400" dirty="0" err="1" smtClean="0">
                <a:solidFill>
                  <a:schemeClr val="tx1"/>
                </a:solidFill>
              </a:rPr>
              <a:t>Rebouillon</a:t>
            </a:r>
            <a:r>
              <a:rPr lang="fr-FR" sz="1400" dirty="0" smtClean="0">
                <a:solidFill>
                  <a:schemeClr val="tx1"/>
                </a:solidFill>
              </a:rPr>
              <a:t>, Draguignan, La Motte, Trans-en-Provence, Le Muy)</a:t>
            </a:r>
          </a:p>
          <a:p>
            <a:pPr>
              <a:spcBef>
                <a:spcPts val="0"/>
              </a:spcBef>
              <a:spcAft>
                <a:spcPts val="600"/>
              </a:spcAft>
              <a:buNone/>
            </a:pPr>
            <a:r>
              <a:rPr lang="fr-FR" sz="1400" b="1" dirty="0" smtClean="0"/>
              <a:t>o</a:t>
            </a:r>
            <a:r>
              <a:rPr lang="fr-FR" sz="1400" b="1" dirty="0" smtClean="0">
                <a:solidFill>
                  <a:schemeClr val="tx1"/>
                </a:solidFill>
              </a:rPr>
              <a:t>nt dû réparer beaucoup de destructions d’ouvrages publics.</a:t>
            </a:r>
            <a:endParaRPr lang="fr-FR" sz="1400" dirty="0" smtClean="0">
              <a:solidFill>
                <a:schemeClr val="tx1"/>
              </a:solidFill>
            </a:endParaRPr>
          </a:p>
          <a:p>
            <a:pPr marL="355600" indent="-355600">
              <a:spcBef>
                <a:spcPts val="0"/>
              </a:spcBef>
              <a:spcAft>
                <a:spcPts val="600"/>
              </a:spcAft>
              <a:buNone/>
              <a:tabLst>
                <a:tab pos="355600" algn="l"/>
              </a:tabLst>
            </a:pPr>
            <a:r>
              <a:rPr lang="fr-CH" sz="1400" dirty="0" smtClean="0">
                <a:solidFill>
                  <a:schemeClr val="tx1"/>
                </a:solidFill>
              </a:rPr>
              <a:t>3.	</a:t>
            </a:r>
            <a:r>
              <a:rPr lang="fr-FR" sz="1400" dirty="0" smtClean="0">
                <a:solidFill>
                  <a:schemeClr val="tx1"/>
                </a:solidFill>
              </a:rPr>
              <a:t>La Basse Vallée de l’Argens, vaste plaine, fleuve apaisé, en méandres et delta maritime (le Muy, Roquebrune-sur-Argens, Puget-sur-Argens, St Aygulf (Fréjus)</a:t>
            </a:r>
          </a:p>
          <a:p>
            <a:pPr marL="355600" indent="-355600">
              <a:spcBef>
                <a:spcPts val="0"/>
              </a:spcBef>
              <a:spcAft>
                <a:spcPts val="600"/>
              </a:spcAft>
              <a:buNone/>
              <a:tabLst>
                <a:tab pos="355600" algn="l"/>
              </a:tabLst>
            </a:pPr>
            <a:r>
              <a:rPr lang="fr-FR" sz="1400" b="1" dirty="0" smtClean="0">
                <a:solidFill>
                  <a:prstClr val="black"/>
                </a:solidFill>
              </a:rPr>
              <a:t>a subi surtout des dégâts d’habitations, de campings et d’entreprises.</a:t>
            </a:r>
            <a:endParaRPr lang="fr-FR" sz="1400" strike="sngStrike" dirty="0" smtClean="0">
              <a:solidFill>
                <a:schemeClr val="tx1"/>
              </a:solidFill>
            </a:endParaRPr>
          </a:p>
        </p:txBody>
      </p:sp>
      <p:grpSp>
        <p:nvGrpSpPr>
          <p:cNvPr id="11" name="Group 10"/>
          <p:cNvGrpSpPr/>
          <p:nvPr/>
        </p:nvGrpSpPr>
        <p:grpSpPr>
          <a:xfrm>
            <a:off x="822555" y="4615529"/>
            <a:ext cx="7498891" cy="1153593"/>
            <a:chOff x="755576" y="4615529"/>
            <a:chExt cx="7498891" cy="1153593"/>
          </a:xfrm>
        </p:grpSpPr>
        <p:pic>
          <p:nvPicPr>
            <p:cNvPr id="9" name="Picture 8" descr="Photo à ajouter.jpg"/>
            <p:cNvPicPr>
              <a:picLocks noChangeAspect="1"/>
            </p:cNvPicPr>
            <p:nvPr/>
          </p:nvPicPr>
          <p:blipFill>
            <a:blip r:embed="rId2" cstate="print"/>
            <a:stretch>
              <a:fillRect/>
            </a:stretch>
          </p:blipFill>
          <p:spPr>
            <a:xfrm>
              <a:off x="7082221" y="4615529"/>
              <a:ext cx="1172246" cy="1153593"/>
            </a:xfrm>
            <a:prstGeom prst="rect">
              <a:avLst/>
            </a:prstGeom>
          </p:spPr>
        </p:pic>
        <p:pic>
          <p:nvPicPr>
            <p:cNvPr id="12" name="Picture 11" descr="Photo à ajouter.jpg"/>
            <p:cNvPicPr>
              <a:picLocks noChangeAspect="1"/>
            </p:cNvPicPr>
            <p:nvPr/>
          </p:nvPicPr>
          <p:blipFill>
            <a:blip r:embed="rId3" cstate="print"/>
            <a:stretch>
              <a:fillRect/>
            </a:stretch>
          </p:blipFill>
          <p:spPr>
            <a:xfrm>
              <a:off x="755576" y="4763571"/>
              <a:ext cx="1656184" cy="857509"/>
            </a:xfrm>
            <a:prstGeom prst="rect">
              <a:avLst/>
            </a:prstGeom>
          </p:spPr>
        </p:pic>
        <p:sp>
          <p:nvSpPr>
            <p:cNvPr id="13" name="TextBox 12"/>
            <p:cNvSpPr txBox="1"/>
            <p:nvPr/>
          </p:nvSpPr>
          <p:spPr>
            <a:xfrm>
              <a:off x="3090807" y="4869160"/>
              <a:ext cx="3312368" cy="646331"/>
            </a:xfrm>
            <a:prstGeom prst="rect">
              <a:avLst/>
            </a:prstGeom>
            <a:noFill/>
          </p:spPr>
          <p:txBody>
            <a:bodyPr wrap="square" rtlCol="0">
              <a:spAutoFit/>
            </a:bodyPr>
            <a:lstStyle/>
            <a:p>
              <a:pPr algn="ctr"/>
              <a:r>
                <a:rPr lang="fr-FR" dirty="0" smtClean="0">
                  <a:effectLst>
                    <a:outerShdw blurRad="38100" dist="38100" dir="2700000" algn="tl">
                      <a:srgbClr val="000000">
                        <a:alpha val="43137"/>
                      </a:srgbClr>
                    </a:outerShdw>
                  </a:effectLst>
                </a:rPr>
                <a:t>Pas les mêmes problèmes</a:t>
              </a:r>
              <a:br>
                <a:rPr lang="fr-FR" dirty="0" smtClean="0">
                  <a:effectLst>
                    <a:outerShdw blurRad="38100" dist="38100" dir="2700000" algn="tl">
                      <a:srgbClr val="000000">
                        <a:alpha val="43137"/>
                      </a:srgbClr>
                    </a:outerShdw>
                  </a:effectLst>
                </a:rPr>
              </a:br>
              <a:r>
                <a:rPr lang="fr-FR" dirty="0" smtClean="0">
                  <a:effectLst>
                    <a:outerShdw blurRad="38100" dist="38100" dir="2700000" algn="tl">
                      <a:srgbClr val="000000">
                        <a:alpha val="43137"/>
                      </a:srgbClr>
                    </a:outerShdw>
                  </a:effectLst>
                </a:rPr>
                <a:t>mais “main dans la main” !</a:t>
              </a:r>
              <a:endParaRPr lang="fr-FR" dirty="0">
                <a:effectLst>
                  <a:outerShdw blurRad="38100" dist="38100" dir="2700000" algn="tl">
                    <a:srgbClr val="000000">
                      <a:alpha val="43137"/>
                    </a:srgbClr>
                  </a:outerShdw>
                </a:effectLst>
              </a:endParaRPr>
            </a:p>
          </p:txBody>
        </p:sp>
      </p:grpSp>
      <p:sp>
        <p:nvSpPr>
          <p:cNvPr id="16" name="Rectangle 15"/>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692696"/>
            <a:ext cx="2664296" cy="369332"/>
          </a:xfrm>
          <a:prstGeom prst="rect">
            <a:avLst/>
          </a:prstGeom>
          <a:noFill/>
        </p:spPr>
        <p:txBody>
          <a:bodyPr wrap="square" rtlCol="0">
            <a:spAutoFit/>
          </a:bodyPr>
          <a:lstStyle/>
          <a:p>
            <a:endParaRPr lang="fr-FR" dirty="0"/>
          </a:p>
        </p:txBody>
      </p:sp>
      <p:sp>
        <p:nvSpPr>
          <p:cNvPr id="3" name="Title 2"/>
          <p:cNvSpPr>
            <a:spLocks noGrp="1"/>
          </p:cNvSpPr>
          <p:nvPr>
            <p:ph type="title"/>
          </p:nvPr>
        </p:nvSpPr>
        <p:spPr>
          <a:xfrm>
            <a:off x="827584" y="332656"/>
            <a:ext cx="7772400" cy="1362075"/>
          </a:xfrm>
        </p:spPr>
        <p:txBody>
          <a:bodyPr>
            <a:normAutofit/>
          </a:bodyPr>
          <a:lstStyle/>
          <a:p>
            <a:r>
              <a:rPr lang="fr-FR" b="1" dirty="0" smtClean="0">
                <a:effectLst>
                  <a:outerShdw blurRad="38100" dist="38100" dir="2700000" algn="tl">
                    <a:srgbClr val="000000">
                      <a:alpha val="43137"/>
                    </a:srgbClr>
                  </a:outerShdw>
                </a:effectLst>
                <a:latin typeface="Arial" charset="0"/>
              </a:rPr>
              <a:t>Étude des blocages et d'un processus non abouti</a:t>
            </a:r>
            <a:endParaRPr lang="fr-FR" b="1" dirty="0">
              <a:effectLst>
                <a:outerShdw blurRad="38100" dist="38100" dir="2700000" algn="tl">
                  <a:srgbClr val="000000">
                    <a:alpha val="43137"/>
                  </a:srgbClr>
                </a:outerShdw>
              </a:effectLst>
            </a:endParaRPr>
          </a:p>
        </p:txBody>
      </p:sp>
      <p:sp>
        <p:nvSpPr>
          <p:cNvPr id="5" name="Text Placeholder 4"/>
          <p:cNvSpPr>
            <a:spLocks noGrp="1"/>
          </p:cNvSpPr>
          <p:nvPr>
            <p:ph type="body" idx="1"/>
          </p:nvPr>
        </p:nvSpPr>
        <p:spPr>
          <a:xfrm>
            <a:off x="722313" y="2547938"/>
            <a:ext cx="7772400" cy="3473350"/>
          </a:xfrm>
        </p:spPr>
        <p:txBody>
          <a:bodyPr>
            <a:normAutofit fontScale="92500"/>
          </a:bodyPr>
          <a:lstStyle/>
          <a:p>
            <a:pPr marL="342900" indent="-342900"/>
            <a:r>
              <a:rPr lang="fr-FR" dirty="0" smtClean="0">
                <a:ea typeface="Calibri"/>
                <a:cs typeface="Times New Roman"/>
              </a:rPr>
              <a:t>2. Les dysfonctionnements</a:t>
            </a:r>
          </a:p>
          <a:p>
            <a:pPr marL="342900" indent="-342900"/>
            <a:r>
              <a:rPr lang="fr-FR" dirty="0" smtClean="0">
                <a:ea typeface="Calibri"/>
                <a:cs typeface="Times New Roman"/>
              </a:rPr>
              <a:t>	2.1. surprise et impréparation</a:t>
            </a:r>
          </a:p>
          <a:p>
            <a:pPr marL="342900" indent="-342900"/>
            <a:r>
              <a:rPr lang="fr-FR" dirty="0" smtClean="0">
                <a:ea typeface="Calibri"/>
                <a:cs typeface="Times New Roman"/>
              </a:rPr>
              <a:t>	2.2. solidarité émotionnelle et éphémère</a:t>
            </a:r>
          </a:p>
          <a:p>
            <a:pPr marL="342900" indent="-342900"/>
            <a:r>
              <a:rPr lang="fr-FR" dirty="0" smtClean="0">
                <a:ea typeface="Calibri"/>
                <a:cs typeface="Times New Roman"/>
              </a:rPr>
              <a:t>	2.3. carence d’aide </a:t>
            </a:r>
            <a:r>
              <a:rPr lang="fr-FR" dirty="0" err="1" smtClean="0">
                <a:ea typeface="Calibri"/>
                <a:cs typeface="Times New Roman"/>
              </a:rPr>
              <a:t>médico</a:t>
            </a:r>
            <a:r>
              <a:rPr lang="fr-FR" dirty="0" smtClean="0">
                <a:ea typeface="Calibri"/>
                <a:cs typeface="Times New Roman"/>
              </a:rPr>
              <a:t>-psychologique </a:t>
            </a:r>
          </a:p>
          <a:p>
            <a:pPr marL="342900" indent="-342900"/>
            <a:r>
              <a:rPr lang="fr-FR" dirty="0" smtClean="0">
                <a:ea typeface="Calibri"/>
                <a:cs typeface="Times New Roman"/>
              </a:rPr>
              <a:t>	2.4. incohérence en assurances et indemnisations</a:t>
            </a:r>
          </a:p>
          <a:p>
            <a:pPr marL="342900" indent="-342900"/>
            <a:r>
              <a:rPr lang="fr-FR" dirty="0" smtClean="0">
                <a:ea typeface="Calibri"/>
                <a:cs typeface="Times New Roman"/>
              </a:rPr>
              <a:t>	2.5. dilution des responsabilités et égoïsme locaux</a:t>
            </a:r>
          </a:p>
          <a:p>
            <a:pPr marL="342900" indent="-342900"/>
            <a:r>
              <a:rPr lang="fr-FR" dirty="0" smtClean="0">
                <a:ea typeface="Calibri"/>
                <a:cs typeface="Times New Roman"/>
              </a:rPr>
              <a:t>	2.6. gouvernance globale introuvable</a:t>
            </a:r>
          </a:p>
          <a:p>
            <a:pPr marL="342900" indent="-342900"/>
            <a:r>
              <a:rPr lang="fr-FR" dirty="0" smtClean="0">
                <a:ea typeface="Calibri"/>
                <a:cs typeface="Times New Roman"/>
              </a:rPr>
              <a:t>	2.7. inertie et « temps administratif »</a:t>
            </a:r>
          </a:p>
        </p:txBody>
      </p:sp>
      <p:sp>
        <p:nvSpPr>
          <p:cNvPr id="6" name="Slide Number Placeholder 5"/>
          <p:cNvSpPr>
            <a:spLocks noGrp="1"/>
          </p:cNvSpPr>
          <p:nvPr>
            <p:ph type="sldNum" sz="quarter" idx="12"/>
          </p:nvPr>
        </p:nvSpPr>
        <p:spPr/>
        <p:txBody>
          <a:bodyPr/>
          <a:lstStyle/>
          <a:p>
            <a:fld id="{773A0A98-C74B-4A8E-8C94-34FEA95E1F93}" type="slidenum">
              <a:rPr lang="fr-FR" smtClean="0"/>
              <a:pPr/>
              <a:t>32</a:t>
            </a:fld>
            <a:endParaRPr lang="fr-FR"/>
          </a:p>
        </p:txBody>
      </p:sp>
      <p:sp>
        <p:nvSpPr>
          <p:cNvPr id="8" name="Footer Placeholder 4"/>
          <p:cNvSpPr>
            <a:spLocks noGrp="1"/>
          </p:cNvSpPr>
          <p:nvPr>
            <p:ph type="ftr" sz="quarter" idx="11"/>
          </p:nvPr>
        </p:nvSpPr>
        <p:spPr>
          <a:xfrm>
            <a:off x="755576" y="6237312"/>
            <a:ext cx="8280920" cy="457200"/>
          </a:xfrm>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9" name="Rectangle 8"/>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692696"/>
            <a:ext cx="2664296" cy="369332"/>
          </a:xfrm>
          <a:prstGeom prst="rect">
            <a:avLst/>
          </a:prstGeom>
          <a:noFill/>
        </p:spPr>
        <p:txBody>
          <a:bodyPr wrap="square" rtlCol="0">
            <a:spAutoFit/>
          </a:bodyPr>
          <a:lstStyle/>
          <a:p>
            <a:endParaRPr lang="fr-FR" dirty="0"/>
          </a:p>
        </p:txBody>
      </p:sp>
      <p:sp>
        <p:nvSpPr>
          <p:cNvPr id="6" name="Slide Number Placeholder 5"/>
          <p:cNvSpPr>
            <a:spLocks noGrp="1"/>
          </p:cNvSpPr>
          <p:nvPr>
            <p:ph type="sldNum" sz="quarter" idx="12"/>
          </p:nvPr>
        </p:nvSpPr>
        <p:spPr/>
        <p:txBody>
          <a:bodyPr/>
          <a:lstStyle/>
          <a:p>
            <a:fld id="{773A0A98-C74B-4A8E-8C94-34FEA95E1F93}" type="slidenum">
              <a:rPr lang="fr-FR" smtClean="0"/>
              <a:pPr/>
              <a:t>33</a:t>
            </a:fld>
            <a:endParaRPr lang="fr-FR"/>
          </a:p>
        </p:txBody>
      </p:sp>
      <p:sp>
        <p:nvSpPr>
          <p:cNvPr id="10" name="Footer Placeholder 4"/>
          <p:cNvSpPr>
            <a:spLocks noGrp="1"/>
          </p:cNvSpPr>
          <p:nvPr>
            <p:ph type="ftr" sz="quarter" idx="11"/>
          </p:nvPr>
        </p:nvSpPr>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5" name="Text Placeholder 4"/>
          <p:cNvSpPr>
            <a:spLocks noGrp="1"/>
          </p:cNvSpPr>
          <p:nvPr>
            <p:ph type="body" idx="4294967295"/>
          </p:nvPr>
        </p:nvSpPr>
        <p:spPr>
          <a:xfrm>
            <a:off x="395536" y="1628800"/>
            <a:ext cx="8137525" cy="2808288"/>
          </a:xfrm>
        </p:spPr>
        <p:txBody>
          <a:bodyPr>
            <a:normAutofit/>
          </a:bodyPr>
          <a:lstStyle/>
          <a:p>
            <a:pPr marL="342900" indent="-342900">
              <a:spcAft>
                <a:spcPts val="600"/>
              </a:spcAft>
              <a:buNone/>
            </a:pPr>
            <a:r>
              <a:rPr lang="fr-FR" sz="3200" dirty="0" smtClean="0">
                <a:effectLst>
                  <a:outerShdw blurRad="38100" dist="38100" dir="2700000" algn="tl">
                    <a:srgbClr val="000000">
                      <a:alpha val="43137"/>
                    </a:srgbClr>
                  </a:outerShdw>
                </a:effectLst>
                <a:ea typeface="Calibri"/>
                <a:cs typeface="Times New Roman"/>
              </a:rPr>
              <a:t>2. Les dysfonctionnements</a:t>
            </a:r>
          </a:p>
          <a:p>
            <a:pPr marL="342900" indent="-342900">
              <a:buNone/>
            </a:pPr>
            <a:r>
              <a:rPr lang="fr-FR" dirty="0" smtClean="0">
                <a:effectLst>
                  <a:outerShdw blurRad="38100" dist="38100" dir="2700000" algn="tl">
                    <a:srgbClr val="000000">
                      <a:alpha val="43137"/>
                    </a:srgbClr>
                  </a:outerShdw>
                </a:effectLst>
                <a:ea typeface="Calibri"/>
                <a:cs typeface="Times New Roman"/>
              </a:rPr>
              <a:t>	2.1.1. Surprise et impréparation</a:t>
            </a:r>
          </a:p>
          <a:p>
            <a:pPr marL="1074738" indent="0">
              <a:buNone/>
            </a:pPr>
            <a:r>
              <a:rPr lang="fr-FR" sz="1600" dirty="0" smtClean="0">
                <a:solidFill>
                  <a:schemeClr val="tx1"/>
                </a:solidFill>
                <a:effectLst>
                  <a:outerShdw blurRad="38100" dist="38100" dir="2700000" algn="tl">
                    <a:srgbClr val="000000">
                      <a:alpha val="43137"/>
                    </a:srgbClr>
                  </a:outerShdw>
                </a:effectLst>
              </a:rPr>
              <a:t>Le 15 juin 2010, simple </a:t>
            </a:r>
            <a:r>
              <a:rPr lang="fr-FR" sz="1600" b="1" dirty="0" smtClean="0">
                <a:solidFill>
                  <a:schemeClr val="tx1"/>
                </a:solidFill>
                <a:effectLst>
                  <a:outerShdw blurRad="38100" dist="38100" dir="2700000" algn="tl">
                    <a:srgbClr val="000000">
                      <a:alpha val="43137"/>
                    </a:srgbClr>
                  </a:outerShdw>
                </a:effectLst>
              </a:rPr>
              <a:t>alerte orange, panique à Draguignan, rues, prison et caserne des pompiers noyées avec les responsables de la cellule de crise. </a:t>
            </a:r>
          </a:p>
          <a:p>
            <a:pPr marL="1074738" indent="0">
              <a:buNone/>
            </a:pPr>
            <a:r>
              <a:rPr lang="fr-FR" sz="1600" dirty="0" smtClean="0">
                <a:solidFill>
                  <a:schemeClr val="tx1"/>
                </a:solidFill>
                <a:effectLst>
                  <a:outerShdw blurRad="38100" dist="38100" dir="2700000" algn="tl">
                    <a:srgbClr val="000000">
                      <a:alpha val="43137"/>
                    </a:srgbClr>
                  </a:outerShdw>
                </a:effectLst>
              </a:rPr>
              <a:t>A 15 heure, on compte déjà les morts et les blessés et les hélicoptères de secours sont mobilisés.</a:t>
            </a:r>
            <a:endParaRPr lang="fr-FR" sz="1600" b="1" dirty="0" smtClean="0">
              <a:solidFill>
                <a:schemeClr val="tx1"/>
              </a:solidFill>
              <a:effectLst>
                <a:outerShdw blurRad="38100" dist="38100" dir="2700000" algn="tl">
                  <a:srgbClr val="000000">
                    <a:alpha val="43137"/>
                  </a:srgbClr>
                </a:outerShdw>
              </a:effectLst>
            </a:endParaRPr>
          </a:p>
        </p:txBody>
      </p:sp>
      <p:pic>
        <p:nvPicPr>
          <p:cNvPr id="8" name="Picture 7" descr="Photo à ajouter.jpg"/>
          <p:cNvPicPr>
            <a:picLocks noChangeAspect="1"/>
          </p:cNvPicPr>
          <p:nvPr/>
        </p:nvPicPr>
        <p:blipFill>
          <a:blip r:embed="rId2" cstate="print"/>
          <a:stretch>
            <a:fillRect/>
          </a:stretch>
        </p:blipFill>
        <p:spPr>
          <a:xfrm>
            <a:off x="7164288" y="1484784"/>
            <a:ext cx="1816210" cy="1151892"/>
          </a:xfrm>
          <a:prstGeom prst="rect">
            <a:avLst/>
          </a:prstGeom>
        </p:spPr>
      </p:pic>
      <p:pic>
        <p:nvPicPr>
          <p:cNvPr id="9" name="Picture 8" descr="Photo à ajouter.jpg"/>
          <p:cNvPicPr>
            <a:picLocks noChangeAspect="1"/>
          </p:cNvPicPr>
          <p:nvPr/>
        </p:nvPicPr>
        <p:blipFill>
          <a:blip r:embed="rId3" cstate="print"/>
          <a:stretch>
            <a:fillRect/>
          </a:stretch>
        </p:blipFill>
        <p:spPr>
          <a:xfrm>
            <a:off x="5292080" y="4149080"/>
            <a:ext cx="3059497" cy="2055600"/>
          </a:xfrm>
          <a:prstGeom prst="rect">
            <a:avLst/>
          </a:prstGeom>
        </p:spPr>
      </p:pic>
      <p:sp>
        <p:nvSpPr>
          <p:cNvPr id="12" name="Title 11"/>
          <p:cNvSpPr>
            <a:spLocks noGrp="1"/>
          </p:cNvSpPr>
          <p:nvPr>
            <p:ph type="title"/>
          </p:nvPr>
        </p:nvSpPr>
        <p:spPr/>
        <p:txBody>
          <a:bodyPr anchor="t">
            <a:noAutofit/>
          </a:bodyPr>
          <a:lstStyle/>
          <a:p>
            <a:r>
              <a:rPr lang="fr-FR" b="1" dirty="0" smtClean="0">
                <a:effectLst>
                  <a:outerShdw blurRad="38100" dist="38100" dir="2700000" algn="tl">
                    <a:srgbClr val="000000">
                      <a:alpha val="43137"/>
                    </a:srgbClr>
                  </a:outerShdw>
                </a:effectLst>
                <a:latin typeface="Arial" charset="0"/>
              </a:rPr>
              <a:t>Étude des blocages et d'un processus non abouti</a:t>
            </a:r>
            <a:endParaRPr lang="fr-FR" dirty="0"/>
          </a:p>
        </p:txBody>
      </p:sp>
      <p:pic>
        <p:nvPicPr>
          <p:cNvPr id="11" name="Picture 10" descr="pompiers-bloques_galleryphoto_paysage_std.jpg"/>
          <p:cNvPicPr>
            <a:picLocks noChangeAspect="1"/>
          </p:cNvPicPr>
          <p:nvPr/>
        </p:nvPicPr>
        <p:blipFill>
          <a:blip r:embed="rId4" cstate="print"/>
          <a:stretch>
            <a:fillRect/>
          </a:stretch>
        </p:blipFill>
        <p:spPr>
          <a:xfrm>
            <a:off x="1043608" y="4149080"/>
            <a:ext cx="3761309" cy="2055600"/>
          </a:xfrm>
          <a:prstGeom prst="rect">
            <a:avLst/>
          </a:prstGeom>
        </p:spPr>
      </p:pic>
    </p:spTree>
  </p:cSld>
  <p:clrMapOvr>
    <a:masterClrMapping/>
  </p:clrMapOvr>
  <p:transition spd="slow">
    <p:wedg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fr-FR" b="1" dirty="0" smtClean="0">
                <a:effectLst>
                  <a:outerShdw blurRad="38100" dist="38100" dir="2700000" algn="tl">
                    <a:srgbClr val="000000">
                      <a:alpha val="43137"/>
                    </a:srgbClr>
                  </a:outerShdw>
                </a:effectLst>
                <a:latin typeface="Arial" charset="0"/>
              </a:rPr>
              <a:t>Étude des blocages et d'un processus non abouti</a:t>
            </a:r>
            <a:endParaRPr lang="fr-FR" b="1" dirty="0">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p:txBody>
          <a:bodyPr/>
          <a:lstStyle/>
          <a:p>
            <a:fld id="{773A0A98-C74B-4A8E-8C94-34FEA95E1F93}" type="slidenum">
              <a:rPr lang="fr-FR" smtClean="0"/>
              <a:pPr/>
              <a:t>34</a:t>
            </a:fld>
            <a:endParaRPr lang="fr-FR"/>
          </a:p>
        </p:txBody>
      </p:sp>
      <p:sp>
        <p:nvSpPr>
          <p:cNvPr id="9" name="Footer Placeholder 4"/>
          <p:cNvSpPr>
            <a:spLocks noGrp="1"/>
          </p:cNvSpPr>
          <p:nvPr>
            <p:ph type="ftr" sz="quarter" idx="11"/>
          </p:nvPr>
        </p:nvSpPr>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5" name="Text Placeholder 4"/>
          <p:cNvSpPr>
            <a:spLocks noGrp="1"/>
          </p:cNvSpPr>
          <p:nvPr>
            <p:ph type="body" idx="4294967295"/>
          </p:nvPr>
        </p:nvSpPr>
        <p:spPr>
          <a:xfrm>
            <a:off x="395536" y="1916832"/>
            <a:ext cx="7988300" cy="4032448"/>
          </a:xfrm>
        </p:spPr>
        <p:txBody>
          <a:bodyPr>
            <a:noAutofit/>
          </a:bodyPr>
          <a:lstStyle/>
          <a:p>
            <a:pPr marL="342900" indent="-342900">
              <a:spcAft>
                <a:spcPts val="1200"/>
              </a:spcAft>
              <a:buNone/>
            </a:pPr>
            <a:r>
              <a:rPr lang="fr-FR" sz="2000" b="1" dirty="0" smtClean="0">
                <a:solidFill>
                  <a:schemeClr val="tx2">
                    <a:lumMod val="75000"/>
                  </a:schemeClr>
                </a:solidFill>
                <a:effectLst>
                  <a:outerShdw blurRad="38100" dist="38100" dir="2700000" algn="tl">
                    <a:srgbClr val="000000">
                      <a:alpha val="43137"/>
                    </a:srgbClr>
                  </a:outerShdw>
                </a:effectLst>
                <a:ea typeface="Calibri"/>
                <a:cs typeface="Times New Roman"/>
              </a:rPr>
              <a:t>2. Les dysfonctionnements</a:t>
            </a:r>
          </a:p>
          <a:p>
            <a:pPr marL="355600" indent="3175">
              <a:spcAft>
                <a:spcPts val="500"/>
              </a:spcAft>
              <a:buNone/>
            </a:pPr>
            <a:r>
              <a:rPr lang="fr-FR" sz="1800" b="1" dirty="0" smtClean="0">
                <a:solidFill>
                  <a:schemeClr val="tx2">
                    <a:lumMod val="75000"/>
                  </a:schemeClr>
                </a:solidFill>
                <a:effectLst>
                  <a:outerShdw blurRad="38100" dist="38100" dir="2700000" algn="tl">
                    <a:srgbClr val="000000">
                      <a:alpha val="43137"/>
                    </a:srgbClr>
                  </a:outerShdw>
                </a:effectLst>
                <a:ea typeface="Calibri"/>
                <a:cs typeface="Times New Roman"/>
              </a:rPr>
              <a:t>2.1.2. Surprise et impréparation</a:t>
            </a:r>
          </a:p>
          <a:p>
            <a:pPr marL="360000" lvl="2" indent="0">
              <a:lnSpc>
                <a:spcPct val="120000"/>
              </a:lnSpc>
              <a:spcAft>
                <a:spcPts val="500"/>
              </a:spcAft>
              <a:buNone/>
            </a:pPr>
            <a:r>
              <a:rPr lang="fr-FR" sz="1400" b="1" dirty="0" smtClean="0">
                <a:solidFill>
                  <a:schemeClr val="tx2">
                    <a:lumMod val="75000"/>
                  </a:schemeClr>
                </a:solidFill>
              </a:rPr>
              <a:t>Aucune autorité, aucun témoin, n’a l’idée que cette eau aboutira dans la plaine de l’Argens. Pas de sirène. Pas d’alerte rouge ! Pas de plan ORSEC !</a:t>
            </a:r>
            <a:endParaRPr lang="fr-FR" sz="1400" dirty="0" smtClean="0">
              <a:solidFill>
                <a:schemeClr val="tx2">
                  <a:lumMod val="75000"/>
                </a:schemeClr>
              </a:solidFill>
            </a:endParaRPr>
          </a:p>
          <a:p>
            <a:pPr marL="360000" lvl="2" indent="0">
              <a:lnSpc>
                <a:spcPct val="120000"/>
              </a:lnSpc>
              <a:spcAft>
                <a:spcPts val="500"/>
              </a:spcAft>
              <a:buNone/>
            </a:pPr>
            <a:r>
              <a:rPr lang="fr-FR" sz="1050" dirty="0" smtClean="0">
                <a:solidFill>
                  <a:schemeClr val="tx2">
                    <a:lumMod val="75000"/>
                  </a:schemeClr>
                </a:solidFill>
              </a:rPr>
              <a:t>Elle y arrive dans la nuit du 16 juin… </a:t>
            </a:r>
          </a:p>
          <a:p>
            <a:pPr marL="360000" lvl="2" indent="0">
              <a:lnSpc>
                <a:spcPct val="120000"/>
              </a:lnSpc>
              <a:spcAft>
                <a:spcPts val="500"/>
              </a:spcAft>
              <a:buNone/>
            </a:pPr>
            <a:r>
              <a:rPr lang="fr-FR" sz="1050" dirty="0" smtClean="0">
                <a:solidFill>
                  <a:schemeClr val="tx2">
                    <a:lumMod val="75000"/>
                  </a:schemeClr>
                </a:solidFill>
              </a:rPr>
              <a:t>Au matin, toute la plaine est inondée, </a:t>
            </a:r>
            <a:r>
              <a:rPr lang="fr-FR" sz="1050" b="1" dirty="0" smtClean="0">
                <a:solidFill>
                  <a:schemeClr val="tx2">
                    <a:lumMod val="75000"/>
                  </a:schemeClr>
                </a:solidFill>
              </a:rPr>
              <a:t>les sinistrés</a:t>
            </a:r>
            <a:br>
              <a:rPr lang="fr-FR" sz="1050" b="1" dirty="0" smtClean="0">
                <a:solidFill>
                  <a:schemeClr val="tx2">
                    <a:lumMod val="75000"/>
                  </a:schemeClr>
                </a:solidFill>
              </a:rPr>
            </a:br>
            <a:r>
              <a:rPr lang="fr-FR" sz="1050" b="1" dirty="0" smtClean="0">
                <a:solidFill>
                  <a:schemeClr val="tx2">
                    <a:lumMod val="75000"/>
                  </a:schemeClr>
                </a:solidFill>
              </a:rPr>
              <a:t>privés d’électricité</a:t>
            </a:r>
            <a:r>
              <a:rPr lang="fr-FR" sz="1050" dirty="0" smtClean="0">
                <a:solidFill>
                  <a:schemeClr val="tx2">
                    <a:lumMod val="75000"/>
                  </a:schemeClr>
                </a:solidFill>
              </a:rPr>
              <a:t> depuis la veille </a:t>
            </a:r>
            <a:r>
              <a:rPr lang="fr-FR" sz="1050" b="1" dirty="0" smtClean="0">
                <a:solidFill>
                  <a:schemeClr val="tx2">
                    <a:lumMod val="75000"/>
                  </a:schemeClr>
                </a:solidFill>
              </a:rPr>
              <a:t>et donc </a:t>
            </a:r>
            <a:br>
              <a:rPr lang="fr-FR" sz="1050" b="1" dirty="0" smtClean="0">
                <a:solidFill>
                  <a:schemeClr val="tx2">
                    <a:lumMod val="75000"/>
                  </a:schemeClr>
                </a:solidFill>
              </a:rPr>
            </a:br>
            <a:r>
              <a:rPr lang="fr-FR" sz="1050" b="1" dirty="0" smtClean="0">
                <a:solidFill>
                  <a:schemeClr val="tx2">
                    <a:lumMod val="75000"/>
                  </a:schemeClr>
                </a:solidFill>
              </a:rPr>
              <a:t>d’informations tangibles</a:t>
            </a:r>
            <a:r>
              <a:rPr lang="fr-FR" sz="1050" dirty="0" smtClean="0">
                <a:solidFill>
                  <a:schemeClr val="tx2">
                    <a:lumMod val="75000"/>
                  </a:schemeClr>
                </a:solidFill>
              </a:rPr>
              <a:t> s'accrochent dans les</a:t>
            </a:r>
            <a:br>
              <a:rPr lang="fr-FR" sz="1050" dirty="0" smtClean="0">
                <a:solidFill>
                  <a:schemeClr val="tx2">
                    <a:lumMod val="75000"/>
                  </a:schemeClr>
                </a:solidFill>
              </a:rPr>
            </a:br>
            <a:r>
              <a:rPr lang="fr-FR" sz="1050" dirty="0" smtClean="0">
                <a:solidFill>
                  <a:schemeClr val="tx2">
                    <a:lumMod val="75000"/>
                  </a:schemeClr>
                </a:solidFill>
              </a:rPr>
              <a:t>arbres, montent sur les toits, les terrasses…</a:t>
            </a:r>
          </a:p>
          <a:p>
            <a:pPr marL="360000" lvl="2" indent="0">
              <a:lnSpc>
                <a:spcPct val="120000"/>
              </a:lnSpc>
              <a:spcAft>
                <a:spcPts val="500"/>
              </a:spcAft>
              <a:buNone/>
            </a:pPr>
            <a:r>
              <a:rPr lang="fr-FR" sz="1050" dirty="0" smtClean="0">
                <a:solidFill>
                  <a:schemeClr val="tx2">
                    <a:lumMod val="75000"/>
                  </a:schemeClr>
                </a:solidFill>
              </a:rPr>
              <a:t>Les hélicoptères patrouillent sans relâche…</a:t>
            </a:r>
          </a:p>
          <a:p>
            <a:pPr marL="893763" indent="-538163">
              <a:spcBef>
                <a:spcPts val="1200"/>
              </a:spcBef>
              <a:buNone/>
            </a:pPr>
            <a:r>
              <a:rPr lang="fr-FR" sz="1800" b="1" dirty="0" smtClean="0">
                <a:solidFill>
                  <a:schemeClr val="tx2">
                    <a:lumMod val="75000"/>
                  </a:schemeClr>
                </a:solidFill>
                <a:effectLst>
                  <a:outerShdw blurRad="38100" dist="38100" dir="2700000" algn="tl">
                    <a:srgbClr val="000000">
                      <a:alpha val="43137"/>
                    </a:srgbClr>
                  </a:outerShdw>
                </a:effectLst>
                <a:ea typeface="Calibri"/>
                <a:cs typeface="Times New Roman"/>
              </a:rPr>
              <a:t>2.2. Solidarité émotionnelle</a:t>
            </a:r>
            <a:br>
              <a:rPr lang="fr-FR" sz="1800" b="1" dirty="0" smtClean="0">
                <a:solidFill>
                  <a:schemeClr val="tx2">
                    <a:lumMod val="75000"/>
                  </a:schemeClr>
                </a:solidFill>
                <a:effectLst>
                  <a:outerShdw blurRad="38100" dist="38100" dir="2700000" algn="tl">
                    <a:srgbClr val="000000">
                      <a:alpha val="43137"/>
                    </a:srgbClr>
                  </a:outerShdw>
                </a:effectLst>
                <a:ea typeface="Calibri"/>
                <a:cs typeface="Times New Roman"/>
              </a:rPr>
            </a:br>
            <a:r>
              <a:rPr lang="fr-FR" sz="1800" b="1" dirty="0" smtClean="0">
                <a:solidFill>
                  <a:schemeClr val="tx2">
                    <a:lumMod val="75000"/>
                  </a:schemeClr>
                </a:solidFill>
                <a:effectLst>
                  <a:outerShdw blurRad="38100" dist="38100" dir="2700000" algn="tl">
                    <a:srgbClr val="000000">
                      <a:alpha val="43137"/>
                    </a:srgbClr>
                  </a:outerShdw>
                </a:effectLst>
                <a:ea typeface="Calibri"/>
                <a:cs typeface="Times New Roman"/>
              </a:rPr>
              <a:t>éphémère</a:t>
            </a:r>
          </a:p>
        </p:txBody>
      </p:sp>
      <p:sp>
        <p:nvSpPr>
          <p:cNvPr id="2" name="TextBox 1"/>
          <p:cNvSpPr txBox="1"/>
          <p:nvPr/>
        </p:nvSpPr>
        <p:spPr>
          <a:xfrm>
            <a:off x="1835696" y="692696"/>
            <a:ext cx="2664296" cy="369332"/>
          </a:xfrm>
          <a:prstGeom prst="rect">
            <a:avLst/>
          </a:prstGeom>
          <a:noFill/>
        </p:spPr>
        <p:txBody>
          <a:bodyPr wrap="square" rtlCol="0">
            <a:spAutoFit/>
          </a:bodyPr>
          <a:lstStyle/>
          <a:p>
            <a:endParaRPr lang="fr-FR" dirty="0"/>
          </a:p>
        </p:txBody>
      </p:sp>
      <p:pic>
        <p:nvPicPr>
          <p:cNvPr id="8" name="Picture 7" descr="Photo à ajouter.jpg"/>
          <p:cNvPicPr>
            <a:picLocks noChangeAspect="1"/>
          </p:cNvPicPr>
          <p:nvPr/>
        </p:nvPicPr>
        <p:blipFill>
          <a:blip r:embed="rId2" cstate="print"/>
          <a:stretch>
            <a:fillRect/>
          </a:stretch>
        </p:blipFill>
        <p:spPr>
          <a:xfrm>
            <a:off x="4571999" y="3429000"/>
            <a:ext cx="4216713" cy="2664296"/>
          </a:xfrm>
          <a:prstGeom prst="rect">
            <a:avLst/>
          </a:prstGeom>
        </p:spPr>
      </p:pic>
      <p:sp>
        <p:nvSpPr>
          <p:cNvPr id="10" name="Rectangle 9"/>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ChangeArrowheads="1"/>
          </p:cNvSpPr>
          <p:nvPr/>
        </p:nvSpPr>
        <p:spPr bwMode="auto">
          <a:xfrm>
            <a:off x="323528" y="7317432"/>
            <a:ext cx="3302000" cy="1552575"/>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fr-FR" sz="2400" dirty="0" smtClean="0">
                <a:solidFill>
                  <a:srgbClr val="000000"/>
                </a:solidFill>
                <a:ea typeface="MS PGothic" pitchFamily="34" charset="-128"/>
              </a:rPr>
              <a:t>Aucune assistance,</a:t>
            </a:r>
          </a:p>
          <a:p>
            <a:pPr algn="ctr" eaLnBrk="0" fontAlgn="base" hangingPunct="0">
              <a:spcBef>
                <a:spcPct val="0"/>
              </a:spcBef>
              <a:spcAft>
                <a:spcPct val="0"/>
              </a:spcAft>
            </a:pPr>
            <a:r>
              <a:rPr lang="fr-FR" sz="2400" dirty="0" smtClean="0">
                <a:solidFill>
                  <a:srgbClr val="000000"/>
                </a:solidFill>
                <a:ea typeface="MS PGothic" pitchFamily="34" charset="-128"/>
              </a:rPr>
              <a:t>aucun suivi</a:t>
            </a:r>
          </a:p>
          <a:p>
            <a:pPr algn="ctr" eaLnBrk="0" fontAlgn="base" hangingPunct="0">
              <a:spcBef>
                <a:spcPct val="0"/>
              </a:spcBef>
              <a:spcAft>
                <a:spcPct val="0"/>
              </a:spcAft>
            </a:pPr>
            <a:r>
              <a:rPr lang="fr-FR" sz="2400" dirty="0" err="1" smtClean="0">
                <a:solidFill>
                  <a:srgbClr val="000000"/>
                </a:solidFill>
                <a:ea typeface="MS PGothic" pitchFamily="34" charset="-128"/>
              </a:rPr>
              <a:t>médico</a:t>
            </a:r>
            <a:r>
              <a:rPr lang="fr-FR" sz="2400" dirty="0" smtClean="0">
                <a:solidFill>
                  <a:srgbClr val="000000"/>
                </a:solidFill>
                <a:ea typeface="MS PGothic" pitchFamily="34" charset="-128"/>
              </a:rPr>
              <a:t>-psychologique </a:t>
            </a:r>
          </a:p>
          <a:p>
            <a:pPr algn="ctr" eaLnBrk="0" fontAlgn="base" hangingPunct="0">
              <a:spcBef>
                <a:spcPct val="0"/>
              </a:spcBef>
              <a:spcAft>
                <a:spcPct val="0"/>
              </a:spcAft>
            </a:pPr>
            <a:r>
              <a:rPr lang="fr-FR" sz="2400" dirty="0" smtClean="0">
                <a:solidFill>
                  <a:srgbClr val="000000"/>
                </a:solidFill>
                <a:ea typeface="MS PGothic" pitchFamily="34" charset="-128"/>
              </a:rPr>
              <a:t>des sinistrés </a:t>
            </a:r>
          </a:p>
        </p:txBody>
      </p:sp>
      <p:sp>
        <p:nvSpPr>
          <p:cNvPr id="2060" name="Rectangle 12"/>
          <p:cNvSpPr>
            <a:spLocks noChangeArrowheads="1"/>
          </p:cNvSpPr>
          <p:nvPr/>
        </p:nvSpPr>
        <p:spPr bwMode="auto">
          <a:xfrm>
            <a:off x="5715000" y="5181600"/>
            <a:ext cx="184150"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fr-FR" sz="2400" smtClean="0">
              <a:solidFill>
                <a:srgbClr val="000000"/>
              </a:solidFill>
              <a:ea typeface="MS PGothic" pitchFamily="34" charset="-128"/>
            </a:endParaRPr>
          </a:p>
        </p:txBody>
      </p:sp>
      <p:sp>
        <p:nvSpPr>
          <p:cNvPr id="2062" name="Rectangle 14"/>
          <p:cNvSpPr>
            <a:spLocks noChangeArrowheads="1"/>
          </p:cNvSpPr>
          <p:nvPr/>
        </p:nvSpPr>
        <p:spPr bwMode="auto">
          <a:xfrm>
            <a:off x="5562600" y="1066800"/>
            <a:ext cx="184150"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fr-FR" sz="2400" smtClean="0">
              <a:solidFill>
                <a:srgbClr val="000000"/>
              </a:solidFill>
              <a:ea typeface="MS PGothic" pitchFamily="34" charset="-128"/>
            </a:endParaRPr>
          </a:p>
        </p:txBody>
      </p:sp>
      <p:sp>
        <p:nvSpPr>
          <p:cNvPr id="12" name="Slide Number Placeholder 11"/>
          <p:cNvSpPr>
            <a:spLocks noGrp="1"/>
          </p:cNvSpPr>
          <p:nvPr>
            <p:ph type="sldNum" sz="quarter" idx="4294967295"/>
          </p:nvPr>
        </p:nvSpPr>
        <p:spPr>
          <a:xfrm>
            <a:off x="179512" y="6165304"/>
            <a:ext cx="470273" cy="457200"/>
          </a:xfrm>
        </p:spPr>
        <p:txBody>
          <a:bodyPr/>
          <a:lstStyle/>
          <a:p>
            <a:fld id="{E3C0E39F-533D-497F-AD8D-E8C942BD3276}" type="slidenum">
              <a:rPr lang="de-DE" sz="1800" smtClean="0">
                <a:solidFill>
                  <a:schemeClr val="bg1">
                    <a:lumMod val="20000"/>
                    <a:lumOff val="80000"/>
                  </a:schemeClr>
                </a:solidFill>
              </a:rPr>
              <a:pPr/>
              <a:t>35</a:t>
            </a:fld>
            <a:endParaRPr lang="de-DE" sz="1800" dirty="0">
              <a:solidFill>
                <a:schemeClr val="bg1">
                  <a:lumMod val="20000"/>
                  <a:lumOff val="80000"/>
                </a:schemeClr>
              </a:solidFill>
            </a:endParaRPr>
          </a:p>
        </p:txBody>
      </p:sp>
      <p:sp>
        <p:nvSpPr>
          <p:cNvPr id="13" name="Subtitle 12"/>
          <p:cNvSpPr>
            <a:spLocks noGrp="1"/>
          </p:cNvSpPr>
          <p:nvPr>
            <p:ph type="subTitle" idx="1"/>
          </p:nvPr>
        </p:nvSpPr>
        <p:spPr>
          <a:xfrm>
            <a:off x="3131840" y="980728"/>
            <a:ext cx="5329808" cy="5184576"/>
          </a:xfrm>
        </p:spPr>
        <p:txBody>
          <a:bodyPr/>
          <a:lstStyle/>
          <a:p>
            <a:pPr algn="l"/>
            <a:r>
              <a:rPr lang="fr-CH" sz="2400" b="1" dirty="0" smtClean="0"/>
              <a:t>2. Les dysfonctionnements</a:t>
            </a:r>
          </a:p>
          <a:p>
            <a:pPr marL="720000" lvl="1" indent="-288000">
              <a:lnSpc>
                <a:spcPct val="100000"/>
              </a:lnSpc>
              <a:spcBef>
                <a:spcPts val="600"/>
              </a:spcBef>
              <a:buNone/>
            </a:pPr>
            <a:r>
              <a:rPr lang="fr-CH" sz="2200" b="1" dirty="0" smtClean="0"/>
              <a:t>2.3	Carence d’aide </a:t>
            </a:r>
            <a:r>
              <a:rPr lang="fr-CH" sz="2200" b="1" dirty="0" err="1" smtClean="0"/>
              <a:t>médico</a:t>
            </a:r>
            <a:r>
              <a:rPr lang="fr-CH" sz="2200" b="1" dirty="0" smtClean="0"/>
              <a:t>-psychologique</a:t>
            </a:r>
          </a:p>
          <a:p>
            <a:pPr marL="792000" lvl="2" indent="0" eaLnBrk="0" hangingPunct="0">
              <a:lnSpc>
                <a:spcPct val="100000"/>
              </a:lnSpc>
              <a:spcBef>
                <a:spcPts val="200"/>
              </a:spcBef>
              <a:buNone/>
            </a:pPr>
            <a:r>
              <a:rPr lang="fr-FR" sz="2000" dirty="0" smtClean="0">
                <a:ea typeface="MS PGothic" pitchFamily="34" charset="-128"/>
              </a:rPr>
              <a:t>Aucune assistance, aucun suivi</a:t>
            </a:r>
            <a:br>
              <a:rPr lang="fr-FR" sz="2000" dirty="0" smtClean="0">
                <a:ea typeface="MS PGothic" pitchFamily="34" charset="-128"/>
              </a:rPr>
            </a:br>
            <a:r>
              <a:rPr lang="fr-FR" sz="2000" dirty="0" err="1" smtClean="0">
                <a:ea typeface="MS PGothic" pitchFamily="34" charset="-128"/>
              </a:rPr>
              <a:t>médico</a:t>
            </a:r>
            <a:r>
              <a:rPr lang="fr-FR" sz="2000" dirty="0" smtClean="0">
                <a:ea typeface="MS PGothic" pitchFamily="34" charset="-128"/>
              </a:rPr>
              <a:t>-psychologique des sinistrés</a:t>
            </a:r>
            <a:endParaRPr lang="fr-CH" sz="2000" dirty="0">
              <a:ea typeface="MS PGothic" pitchFamily="34" charset="-128"/>
            </a:endParaRPr>
          </a:p>
          <a:p>
            <a:pPr algn="l" eaLnBrk="0" hangingPunct="0">
              <a:spcBef>
                <a:spcPts val="900"/>
              </a:spcBef>
            </a:pPr>
            <a:r>
              <a:rPr lang="fr-FR" sz="2000" b="1" i="1" dirty="0" smtClean="0">
                <a:ea typeface="MS PGothic" pitchFamily="34" charset="-128"/>
              </a:rPr>
              <a:t>En revanche :</a:t>
            </a:r>
            <a:endParaRPr lang="fr-FR" sz="2000" b="1" dirty="0" smtClean="0">
              <a:ea typeface="MS PGothic" pitchFamily="34" charset="-128"/>
            </a:endParaRPr>
          </a:p>
          <a:p>
            <a:pPr marL="457200" indent="-457200" algn="l" eaLnBrk="0" hangingPunct="0">
              <a:spcBef>
                <a:spcPct val="0"/>
              </a:spcBef>
              <a:buFont typeface="Arial" pitchFamily="34" charset="0"/>
              <a:buChar char="•"/>
            </a:pPr>
            <a:r>
              <a:rPr lang="fr-FR" sz="2000" dirty="0" smtClean="0">
                <a:ea typeface="MS PGothic" pitchFamily="34" charset="-128"/>
              </a:rPr>
              <a:t>des décès secondaires</a:t>
            </a:r>
          </a:p>
          <a:p>
            <a:pPr marL="457200" indent="-457200" algn="l" eaLnBrk="0" hangingPunct="0">
              <a:spcBef>
                <a:spcPct val="0"/>
              </a:spcBef>
              <a:buFont typeface="Arial" pitchFamily="34" charset="0"/>
              <a:buChar char="•"/>
            </a:pPr>
            <a:r>
              <a:rPr lang="fr-FR" sz="2000" dirty="0" smtClean="0">
                <a:ea typeface="MS PGothic" pitchFamily="34" charset="-128"/>
              </a:rPr>
              <a:t>des accidents vasculaires cérébraux</a:t>
            </a:r>
          </a:p>
          <a:p>
            <a:pPr marL="457200" indent="-457200" algn="l" eaLnBrk="0" hangingPunct="0">
              <a:spcBef>
                <a:spcPct val="0"/>
              </a:spcBef>
              <a:buFont typeface="Arial" pitchFamily="34" charset="0"/>
              <a:buChar char="•"/>
            </a:pPr>
            <a:r>
              <a:rPr lang="fr-CH" sz="2000" dirty="0" smtClean="0">
                <a:ea typeface="MS PGothic" pitchFamily="34" charset="-128"/>
              </a:rPr>
              <a:t>des insomnies chroniques</a:t>
            </a:r>
            <a:endParaRPr lang="fr-FR" sz="2000" dirty="0" smtClean="0">
              <a:ea typeface="MS PGothic" pitchFamily="34" charset="-128"/>
            </a:endParaRPr>
          </a:p>
          <a:p>
            <a:pPr marL="457200" indent="-457200" algn="l" eaLnBrk="0" hangingPunct="0">
              <a:spcBef>
                <a:spcPct val="0"/>
              </a:spcBef>
              <a:buFont typeface="Arial" pitchFamily="34" charset="0"/>
              <a:buChar char="•"/>
            </a:pPr>
            <a:r>
              <a:rPr lang="fr-FR" sz="2000" dirty="0" smtClean="0">
                <a:ea typeface="MS PGothic" pitchFamily="34" charset="-128"/>
              </a:rPr>
              <a:t>des dépressions graves</a:t>
            </a:r>
          </a:p>
          <a:p>
            <a:pPr marL="457200" indent="-457200" algn="l" eaLnBrk="0" hangingPunct="0">
              <a:spcBef>
                <a:spcPct val="0"/>
              </a:spcBef>
              <a:buFont typeface="Arial" pitchFamily="34" charset="0"/>
              <a:buChar char="•"/>
            </a:pPr>
            <a:r>
              <a:rPr lang="fr-FR" sz="2000" dirty="0" smtClean="0">
                <a:ea typeface="MS PGothic" pitchFamily="34" charset="-128"/>
              </a:rPr>
              <a:t>des syndromes obsessionnels</a:t>
            </a:r>
          </a:p>
          <a:p>
            <a:pPr marL="457200" indent="-457200" algn="l" eaLnBrk="0" hangingPunct="0">
              <a:spcBef>
                <a:spcPct val="0"/>
              </a:spcBef>
              <a:buFont typeface="Arial" pitchFamily="34" charset="0"/>
              <a:buChar char="•"/>
            </a:pPr>
            <a:r>
              <a:rPr lang="fr-FR" sz="2000" dirty="0" smtClean="0">
                <a:ea typeface="MS PGothic" pitchFamily="34" charset="-128"/>
              </a:rPr>
              <a:t>des allergies et des infections</a:t>
            </a:r>
          </a:p>
          <a:p>
            <a:pPr algn="l" eaLnBrk="0" hangingPunct="0">
              <a:spcBef>
                <a:spcPts val="900"/>
              </a:spcBef>
            </a:pPr>
            <a:r>
              <a:rPr lang="fr-FR" sz="2000" b="1" i="1" dirty="0" smtClean="0">
                <a:ea typeface="MS PGothic" pitchFamily="34" charset="-128"/>
              </a:rPr>
              <a:t>En résumé :</a:t>
            </a:r>
          </a:p>
          <a:p>
            <a:pPr algn="ctr" eaLnBrk="0" hangingPunct="0">
              <a:spcBef>
                <a:spcPts val="900"/>
              </a:spcBef>
            </a:pPr>
            <a:r>
              <a:rPr lang="fr-FR" sz="2400" dirty="0" smtClean="0">
                <a:solidFill>
                  <a:srgbClr val="F53515"/>
                </a:solidFill>
                <a:effectLst>
                  <a:outerShdw blurRad="38100" dist="38100" dir="2700000" algn="tl">
                    <a:srgbClr val="000000"/>
                  </a:outerShdw>
                </a:effectLst>
                <a:ea typeface="MS PGothic" pitchFamily="34" charset="-128"/>
              </a:rPr>
              <a:t>Un syndrome post-traumatique totalement négligé</a:t>
            </a:r>
            <a:endParaRPr lang="fr-FR" sz="2400" dirty="0">
              <a:solidFill>
                <a:srgbClr val="000000"/>
              </a:solidFill>
              <a:ea typeface="MS PGothic" pitchFamily="34" charset="-128"/>
            </a:endParaRPr>
          </a:p>
        </p:txBody>
      </p:sp>
      <p:sp>
        <p:nvSpPr>
          <p:cNvPr id="10" name="Footer Placeholder 4"/>
          <p:cNvSpPr txBox="1">
            <a:spLocks/>
          </p:cNvSpPr>
          <p:nvPr/>
        </p:nvSpPr>
        <p:spPr>
          <a:xfrm>
            <a:off x="683568" y="6525344"/>
            <a:ext cx="8280920" cy="457200"/>
          </a:xfrm>
          <a:prstGeom prst="rect">
            <a:avLst/>
          </a:prstGeom>
        </p:spPr>
        <p:txBody>
          <a:bodyPr/>
          <a:lstStyle>
            <a:lvl1pPr>
              <a:defRPr sz="1100" i="1"/>
            </a:lvl1pPr>
          </a:lstStyle>
          <a:p>
            <a:pPr marL="0" marR="0" lvl="0" indent="0" algn="l" defTabSz="914400" rtl="0" eaLnBrk="1" fontAlgn="auto" latinLnBrk="0" hangingPunct="1">
              <a:lnSpc>
                <a:spcPct val="100000"/>
              </a:lnSpc>
              <a:spcBef>
                <a:spcPts val="0"/>
              </a:spcBef>
              <a:spcAft>
                <a:spcPts val="0"/>
              </a:spcAft>
              <a:buClrTx/>
              <a:buSzTx/>
              <a:buFontTx/>
              <a:buNone/>
              <a:tabLst>
                <a:tab pos="8072438" algn="r"/>
              </a:tabLst>
              <a:defRPr/>
            </a:pPr>
            <a:r>
              <a:rPr kumimoji="0" lang="fr-FR" sz="1100" b="0" i="1" u="none" strike="noStrike" kern="1200" cap="none" spc="0" normalizeH="0" baseline="0" noProof="0" smtClean="0">
                <a:ln>
                  <a:noFill/>
                </a:ln>
                <a:solidFill>
                  <a:schemeClr val="tx1"/>
                </a:solidFill>
                <a:effectLst/>
                <a:uLnTx/>
                <a:uFillTx/>
                <a:latin typeface="+mn-lt"/>
                <a:ea typeface="+mn-ea"/>
                <a:cs typeface="+mn-cs"/>
              </a:rPr>
              <a:t>Intégrer la résilience dans la prospective territoriale : le Val d’Argens (Var), un cas d’école	</a:t>
            </a:r>
            <a:r>
              <a:rPr kumimoji="0" lang="fr-FR" sz="800" b="0" i="1" u="none" strike="noStrike" kern="1200" cap="none" spc="0" normalizeH="0" baseline="0" noProof="0" smtClean="0">
                <a:ln>
                  <a:noFill/>
                </a:ln>
                <a:solidFill>
                  <a:schemeClr val="tx1"/>
                </a:solidFill>
                <a:effectLst/>
                <a:uLnTx/>
                <a:uFillTx/>
                <a:latin typeface="+mn-lt"/>
                <a:ea typeface="+mn-ea"/>
                <a:cs typeface="+mn-cs"/>
              </a:rPr>
              <a:t>© www.viva2010.org</a:t>
            </a:r>
            <a:endParaRPr kumimoji="0" lang="fr-FR" sz="800" b="0" i="1" u="none" strike="noStrike" kern="1200" cap="none" spc="0" normalizeH="0" baseline="0" noProof="0" dirty="0" smtClean="0">
              <a:ln>
                <a:noFill/>
              </a:ln>
              <a:solidFill>
                <a:schemeClr val="tx1"/>
              </a:solidFill>
              <a:effectLst/>
              <a:uLnTx/>
              <a:uFillTx/>
              <a:latin typeface="+mn-lt"/>
              <a:ea typeface="+mn-ea"/>
              <a:cs typeface="+mn-cs"/>
            </a:endParaRPr>
          </a:p>
        </p:txBody>
      </p:sp>
      <p:sp>
        <p:nvSpPr>
          <p:cNvPr id="11" name="Rectangle 10"/>
          <p:cNvSpPr/>
          <p:nvPr/>
        </p:nvSpPr>
        <p:spPr>
          <a:xfrm>
            <a:off x="755576" y="6525344"/>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692696"/>
            <a:ext cx="2664296" cy="369332"/>
          </a:xfrm>
          <a:prstGeom prst="rect">
            <a:avLst/>
          </a:prstGeom>
          <a:noFill/>
        </p:spPr>
        <p:txBody>
          <a:bodyPr wrap="square" rtlCol="0">
            <a:spAutoFit/>
          </a:bodyPr>
          <a:lstStyle/>
          <a:p>
            <a:endParaRPr lang="fr-FR" dirty="0"/>
          </a:p>
        </p:txBody>
      </p:sp>
      <p:sp>
        <p:nvSpPr>
          <p:cNvPr id="3" name="Title 2"/>
          <p:cNvSpPr>
            <a:spLocks noGrp="1"/>
          </p:cNvSpPr>
          <p:nvPr>
            <p:ph type="title"/>
          </p:nvPr>
        </p:nvSpPr>
        <p:spPr/>
        <p:txBody>
          <a:bodyPr>
            <a:normAutofit fontScale="90000"/>
          </a:bodyPr>
          <a:lstStyle/>
          <a:p>
            <a:r>
              <a:rPr lang="fr-FR" b="1" dirty="0" smtClean="0">
                <a:effectLst>
                  <a:outerShdw blurRad="38100" dist="38100" dir="2700000" algn="tl">
                    <a:srgbClr val="000000">
                      <a:alpha val="43137"/>
                    </a:srgbClr>
                  </a:outerShdw>
                </a:effectLst>
                <a:latin typeface="Arial" charset="0"/>
              </a:rPr>
              <a:t>Étude des blocages et d'un processus non abouti</a:t>
            </a:r>
            <a:endParaRPr lang="fr-FR" b="1" dirty="0">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p:txBody>
          <a:bodyPr/>
          <a:lstStyle/>
          <a:p>
            <a:fld id="{773A0A98-C74B-4A8E-8C94-34FEA95E1F93}" type="slidenum">
              <a:rPr lang="fr-FR" smtClean="0"/>
              <a:pPr/>
              <a:t>36</a:t>
            </a:fld>
            <a:endParaRPr lang="fr-FR"/>
          </a:p>
        </p:txBody>
      </p:sp>
      <p:sp>
        <p:nvSpPr>
          <p:cNvPr id="9" name="Footer Placeholder 4"/>
          <p:cNvSpPr>
            <a:spLocks noGrp="1"/>
          </p:cNvSpPr>
          <p:nvPr>
            <p:ph type="ftr" sz="quarter" idx="11"/>
          </p:nvPr>
        </p:nvSpPr>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5" name="Text Placeholder 4"/>
          <p:cNvSpPr>
            <a:spLocks noGrp="1"/>
          </p:cNvSpPr>
          <p:nvPr>
            <p:ph type="body" idx="4294967295"/>
          </p:nvPr>
        </p:nvSpPr>
        <p:spPr>
          <a:xfrm>
            <a:off x="323528" y="1556792"/>
            <a:ext cx="8496300" cy="4103688"/>
          </a:xfrm>
        </p:spPr>
        <p:txBody>
          <a:bodyPr>
            <a:normAutofit/>
          </a:bodyPr>
          <a:lstStyle/>
          <a:p>
            <a:pPr marL="342900" indent="-342900">
              <a:buNone/>
            </a:pPr>
            <a:r>
              <a:rPr lang="fr-FR" dirty="0" smtClean="0">
                <a:ea typeface="Calibri"/>
                <a:cs typeface="Times New Roman"/>
              </a:rPr>
              <a:t>2. Les dysfonctionnements</a:t>
            </a:r>
          </a:p>
          <a:p>
            <a:pPr marL="446088" indent="-446088">
              <a:buNone/>
            </a:pPr>
            <a:r>
              <a:rPr lang="fr-FR" dirty="0" smtClean="0">
                <a:ea typeface="Calibri"/>
                <a:cs typeface="Times New Roman"/>
              </a:rPr>
              <a:t>	2.4.1. </a:t>
            </a:r>
            <a:r>
              <a:rPr lang="fr-FR" dirty="0" smtClean="0"/>
              <a:t>incohérence entre assurances et indemnisations</a:t>
            </a:r>
          </a:p>
          <a:p>
            <a:pPr marL="446088" indent="0">
              <a:buNone/>
            </a:pPr>
            <a:r>
              <a:rPr lang="fr-FR" sz="1500" b="1" dirty="0" smtClean="0">
                <a:solidFill>
                  <a:schemeClr val="tx1"/>
                </a:solidFill>
              </a:rPr>
              <a:t>Aucun inventaire précis des dégâts totaux. Seul un inventaire des indemnisations (environ 700 </a:t>
            </a:r>
            <a:r>
              <a:rPr lang="fr-FR" sz="1500" b="1" dirty="0" err="1" smtClean="0">
                <a:solidFill>
                  <a:schemeClr val="tx1"/>
                </a:solidFill>
              </a:rPr>
              <a:t>millons</a:t>
            </a:r>
            <a:r>
              <a:rPr lang="fr-FR" sz="1500" b="1" dirty="0" smtClean="0">
                <a:solidFill>
                  <a:schemeClr val="tx1"/>
                </a:solidFill>
              </a:rPr>
              <a:t> €) qui a exclu de nombreux dégâts mal ou pas assurés, voire pas assurables (voirie, mobilier urbain...)</a:t>
            </a:r>
          </a:p>
          <a:p>
            <a:pPr marL="446088" indent="0">
              <a:buNone/>
            </a:pPr>
            <a:r>
              <a:rPr lang="fr-FR" sz="1500" b="1" dirty="0" smtClean="0">
                <a:solidFill>
                  <a:schemeClr val="tx1"/>
                </a:solidFill>
              </a:rPr>
              <a:t>Pourtant, les assurances puisaient</a:t>
            </a:r>
            <a:br>
              <a:rPr lang="fr-FR" sz="1500" b="1" dirty="0" smtClean="0">
                <a:solidFill>
                  <a:schemeClr val="tx1"/>
                </a:solidFill>
              </a:rPr>
            </a:br>
            <a:r>
              <a:rPr lang="fr-FR" sz="1500" b="1" dirty="0" smtClean="0">
                <a:solidFill>
                  <a:schemeClr val="tx1"/>
                </a:solidFill>
              </a:rPr>
              <a:t>dans le fond de solidarité (CATNAT)</a:t>
            </a:r>
            <a:endParaRPr lang="fr-FR" sz="1500" dirty="0" smtClean="0">
              <a:solidFill>
                <a:schemeClr val="tx1"/>
              </a:solidFill>
            </a:endParaRPr>
          </a:p>
          <a:p>
            <a:pPr marL="446088" indent="0">
              <a:spcBef>
                <a:spcPts val="600"/>
              </a:spcBef>
              <a:buNone/>
            </a:pPr>
            <a:r>
              <a:rPr lang="fr-FR" sz="1500" dirty="0" smtClean="0">
                <a:solidFill>
                  <a:schemeClr val="tx1"/>
                </a:solidFill>
              </a:rPr>
              <a:t>Cet éleveur de palmiers sous serre n’a pas</a:t>
            </a:r>
            <a:br>
              <a:rPr lang="fr-FR" sz="1500" dirty="0" smtClean="0">
                <a:solidFill>
                  <a:schemeClr val="tx1"/>
                </a:solidFill>
              </a:rPr>
            </a:br>
            <a:r>
              <a:rPr lang="fr-FR" sz="1500" dirty="0" smtClean="0">
                <a:solidFill>
                  <a:schemeClr val="tx1"/>
                </a:solidFill>
              </a:rPr>
              <a:t>de raison d’être assuré contre l’incendie ou</a:t>
            </a:r>
            <a:br>
              <a:rPr lang="fr-FR" sz="1500" dirty="0" smtClean="0">
                <a:solidFill>
                  <a:schemeClr val="tx1"/>
                </a:solidFill>
              </a:rPr>
            </a:br>
            <a:r>
              <a:rPr lang="fr-FR" sz="1500" dirty="0" smtClean="0">
                <a:solidFill>
                  <a:schemeClr val="tx1"/>
                </a:solidFill>
              </a:rPr>
              <a:t>la grêle. N’ayant aucune police, il ne pourra</a:t>
            </a:r>
            <a:br>
              <a:rPr lang="fr-FR" sz="1500" dirty="0" smtClean="0">
                <a:solidFill>
                  <a:schemeClr val="tx1"/>
                </a:solidFill>
              </a:rPr>
            </a:br>
            <a:r>
              <a:rPr lang="fr-FR" sz="1500" dirty="0" smtClean="0">
                <a:solidFill>
                  <a:schemeClr val="tx1"/>
                </a:solidFill>
              </a:rPr>
              <a:t>pas justifier une indemnité complémentaire…</a:t>
            </a:r>
          </a:p>
          <a:p>
            <a:pPr marL="446088" indent="0">
              <a:buNone/>
            </a:pPr>
            <a:r>
              <a:rPr lang="fr-FR" sz="1500" dirty="0" smtClean="0">
                <a:solidFill>
                  <a:schemeClr val="tx1"/>
                </a:solidFill>
              </a:rPr>
              <a:t>Ruiné, il change de métier…! </a:t>
            </a:r>
            <a:endParaRPr lang="fr-FR" b="1" dirty="0" smtClean="0">
              <a:solidFill>
                <a:schemeClr val="tx1"/>
              </a:solidFill>
            </a:endParaRPr>
          </a:p>
        </p:txBody>
      </p:sp>
      <p:pic>
        <p:nvPicPr>
          <p:cNvPr id="8" name="Picture 7" descr="Photo à ajouter.jpg"/>
          <p:cNvPicPr>
            <a:picLocks noChangeAspect="1"/>
          </p:cNvPicPr>
          <p:nvPr/>
        </p:nvPicPr>
        <p:blipFill>
          <a:blip r:embed="rId2" cstate="print"/>
          <a:stretch>
            <a:fillRect/>
          </a:stretch>
        </p:blipFill>
        <p:spPr>
          <a:xfrm>
            <a:off x="5148064" y="3645024"/>
            <a:ext cx="3816424" cy="2516320"/>
          </a:xfrm>
          <a:prstGeom prst="rect">
            <a:avLst/>
          </a:prstGeom>
        </p:spPr>
      </p:pic>
      <p:sp>
        <p:nvSpPr>
          <p:cNvPr id="10" name="Rectangle 9"/>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hoto à ajouter.jpg"/>
          <p:cNvPicPr>
            <a:picLocks noChangeAspect="1"/>
          </p:cNvPicPr>
          <p:nvPr/>
        </p:nvPicPr>
        <p:blipFill>
          <a:blip r:embed="rId3" cstate="print"/>
          <a:stretch>
            <a:fillRect/>
          </a:stretch>
        </p:blipFill>
        <p:spPr>
          <a:xfrm>
            <a:off x="-1764704" y="4005064"/>
            <a:ext cx="13163472" cy="2196000"/>
          </a:xfrm>
          <a:prstGeom prst="rect">
            <a:avLst/>
          </a:prstGeom>
        </p:spPr>
      </p:pic>
      <p:sp>
        <p:nvSpPr>
          <p:cNvPr id="2" name="TextBox 1"/>
          <p:cNvSpPr txBox="1"/>
          <p:nvPr/>
        </p:nvSpPr>
        <p:spPr>
          <a:xfrm>
            <a:off x="1835696" y="692696"/>
            <a:ext cx="2664296" cy="369332"/>
          </a:xfrm>
          <a:prstGeom prst="rect">
            <a:avLst/>
          </a:prstGeom>
          <a:noFill/>
        </p:spPr>
        <p:txBody>
          <a:bodyPr wrap="square" rtlCol="0">
            <a:spAutoFit/>
          </a:bodyPr>
          <a:lstStyle/>
          <a:p>
            <a:endParaRPr lang="fr-FR" dirty="0"/>
          </a:p>
        </p:txBody>
      </p:sp>
      <p:sp>
        <p:nvSpPr>
          <p:cNvPr id="3" name="Title 2"/>
          <p:cNvSpPr>
            <a:spLocks noGrp="1"/>
          </p:cNvSpPr>
          <p:nvPr>
            <p:ph type="title"/>
          </p:nvPr>
        </p:nvSpPr>
        <p:spPr>
          <a:xfrm>
            <a:off x="914400" y="188640"/>
            <a:ext cx="7772400" cy="1228998"/>
          </a:xfrm>
        </p:spPr>
        <p:txBody>
          <a:bodyPr>
            <a:normAutofit fontScale="90000"/>
          </a:bodyPr>
          <a:lstStyle/>
          <a:p>
            <a:r>
              <a:rPr lang="fr-FR" b="1" dirty="0" smtClean="0">
                <a:effectLst>
                  <a:outerShdw blurRad="38100" dist="38100" dir="2700000" algn="tl">
                    <a:srgbClr val="000000">
                      <a:alpha val="43137"/>
                    </a:srgbClr>
                  </a:outerShdw>
                </a:effectLst>
                <a:latin typeface="Arial" charset="0"/>
              </a:rPr>
              <a:t>Étude des blocages et d'un processus non abouti</a:t>
            </a:r>
            <a:endParaRPr lang="fr-FR" b="1" dirty="0">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p:txBody>
          <a:bodyPr/>
          <a:lstStyle/>
          <a:p>
            <a:fld id="{773A0A98-C74B-4A8E-8C94-34FEA95E1F93}" type="slidenum">
              <a:rPr lang="fr-FR" smtClean="0"/>
              <a:pPr/>
              <a:t>37</a:t>
            </a:fld>
            <a:endParaRPr lang="fr-FR"/>
          </a:p>
        </p:txBody>
      </p:sp>
      <p:sp>
        <p:nvSpPr>
          <p:cNvPr id="9" name="Footer Placeholder 4"/>
          <p:cNvSpPr>
            <a:spLocks noGrp="1"/>
          </p:cNvSpPr>
          <p:nvPr>
            <p:ph type="ftr" sz="quarter" idx="11"/>
          </p:nvPr>
        </p:nvSpPr>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5" name="Text Placeholder 4"/>
          <p:cNvSpPr>
            <a:spLocks noGrp="1"/>
          </p:cNvSpPr>
          <p:nvPr>
            <p:ph type="body" idx="4294967295"/>
          </p:nvPr>
        </p:nvSpPr>
        <p:spPr>
          <a:xfrm>
            <a:off x="323528" y="1412776"/>
            <a:ext cx="8497887" cy="3239641"/>
          </a:xfrm>
        </p:spPr>
        <p:txBody>
          <a:bodyPr>
            <a:normAutofit fontScale="85000" lnSpcReduction="20000"/>
          </a:bodyPr>
          <a:lstStyle/>
          <a:p>
            <a:pPr marL="342900" indent="-342900">
              <a:spcBef>
                <a:spcPts val="0"/>
              </a:spcBef>
              <a:spcAft>
                <a:spcPts val="600"/>
              </a:spcAft>
              <a:buNone/>
            </a:pPr>
            <a:r>
              <a:rPr lang="fr-FR" b="1" dirty="0" smtClean="0">
                <a:solidFill>
                  <a:schemeClr val="tx2">
                    <a:lumMod val="75000"/>
                  </a:schemeClr>
                </a:solidFill>
                <a:effectLst>
                  <a:outerShdw blurRad="38100" dist="38100" dir="2700000" algn="tl">
                    <a:srgbClr val="000000">
                      <a:alpha val="43137"/>
                    </a:srgbClr>
                  </a:outerShdw>
                </a:effectLst>
                <a:ea typeface="Calibri"/>
                <a:cs typeface="Times New Roman"/>
              </a:rPr>
              <a:t>2. Les dysfonctionnements</a:t>
            </a:r>
          </a:p>
          <a:p>
            <a:pPr marL="342900" indent="-342900">
              <a:spcBef>
                <a:spcPts val="0"/>
              </a:spcBef>
              <a:spcAft>
                <a:spcPts val="600"/>
              </a:spcAft>
              <a:buNone/>
            </a:pPr>
            <a:r>
              <a:rPr lang="fr-FR" dirty="0" smtClean="0">
                <a:solidFill>
                  <a:schemeClr val="tx2">
                    <a:lumMod val="75000"/>
                  </a:schemeClr>
                </a:solidFill>
                <a:ea typeface="Calibri"/>
                <a:cs typeface="Times New Roman"/>
              </a:rPr>
              <a:t>	2.4.2. </a:t>
            </a:r>
            <a:r>
              <a:rPr lang="fr-FR" dirty="0" smtClean="0">
                <a:solidFill>
                  <a:schemeClr val="tx2">
                    <a:lumMod val="75000"/>
                  </a:schemeClr>
                </a:solidFill>
              </a:rPr>
              <a:t>Incohérence entre assurances et indemnisations</a:t>
            </a:r>
          </a:p>
          <a:p>
            <a:pPr marL="984250" indent="0">
              <a:lnSpc>
                <a:spcPct val="120000"/>
              </a:lnSpc>
              <a:spcBef>
                <a:spcPts val="0"/>
              </a:spcBef>
              <a:spcAft>
                <a:spcPts val="600"/>
              </a:spcAft>
              <a:buNone/>
            </a:pPr>
            <a:r>
              <a:rPr lang="fr-FR" sz="1400" b="1" dirty="0" smtClean="0">
                <a:solidFill>
                  <a:schemeClr val="tx2">
                    <a:lumMod val="75000"/>
                  </a:schemeClr>
                </a:solidFill>
              </a:rPr>
              <a:t>Au lieu d’épauler leurs assurés sinistrés en les aidant à investir dans la réduction des risques, les assureurs résilient les contrats ou augmentent les primes tout en réduisant les garanties </a:t>
            </a:r>
            <a:r>
              <a:rPr lang="fr-FR" sz="1400" dirty="0" smtClean="0">
                <a:solidFill>
                  <a:schemeClr val="tx2">
                    <a:lumMod val="75000"/>
                  </a:schemeClr>
                </a:solidFill>
              </a:rPr>
              <a:t>!</a:t>
            </a:r>
            <a:endParaRPr lang="fr-FR" sz="1400" b="1" dirty="0" smtClean="0">
              <a:solidFill>
                <a:schemeClr val="tx2">
                  <a:lumMod val="75000"/>
                </a:schemeClr>
              </a:solidFill>
            </a:endParaRPr>
          </a:p>
          <a:p>
            <a:pPr marL="984250" indent="0" algn="just">
              <a:lnSpc>
                <a:spcPct val="120000"/>
              </a:lnSpc>
              <a:spcBef>
                <a:spcPts val="0"/>
              </a:spcBef>
              <a:spcAft>
                <a:spcPts val="600"/>
              </a:spcAft>
              <a:buNone/>
            </a:pPr>
            <a:r>
              <a:rPr lang="fr-FR" sz="1400" dirty="0" smtClean="0">
                <a:solidFill>
                  <a:schemeClr val="tx2">
                    <a:lumMod val="75000"/>
                  </a:schemeClr>
                </a:solidFill>
              </a:rPr>
              <a:t>Cet horticulteur payait une très forte prime pour une garantie totale de ses serres et de son stock de plantes. Mais l’assureur n’avait pas précisé qu’en cas de CATNAT, ses fleurs, matériel végétal, ne constitueraient pas un “stock” mais du “périssable“ !</a:t>
            </a:r>
          </a:p>
          <a:p>
            <a:pPr marL="984250" indent="0" algn="just">
              <a:lnSpc>
                <a:spcPct val="120000"/>
              </a:lnSpc>
              <a:spcBef>
                <a:spcPts val="0"/>
              </a:spcBef>
              <a:spcAft>
                <a:spcPts val="600"/>
              </a:spcAft>
              <a:buNone/>
            </a:pPr>
            <a:r>
              <a:rPr lang="fr-CH" sz="1400" b="1" dirty="0" smtClean="0">
                <a:solidFill>
                  <a:schemeClr val="accent1"/>
                </a:solidFill>
              </a:rPr>
              <a:t>Rappelons que les infrastructures sinistrées et indemnisées DOIVENT être remplacées AVANT la fin de l’exercice comptable sous peine de se voir fiscaliser comme du bénéfice NET !</a:t>
            </a:r>
            <a:endParaRPr lang="fr-FR" sz="1400" b="1" dirty="0" smtClean="0">
              <a:solidFill>
                <a:schemeClr val="accent1"/>
              </a:solidFill>
            </a:endParaRPr>
          </a:p>
          <a:p>
            <a:pPr marL="984250" indent="0" algn="just">
              <a:lnSpc>
                <a:spcPct val="120000"/>
              </a:lnSpc>
              <a:spcBef>
                <a:spcPts val="0"/>
              </a:spcBef>
              <a:buNone/>
            </a:pPr>
            <a:r>
              <a:rPr lang="fr-FR" sz="1400" dirty="0" smtClean="0">
                <a:solidFill>
                  <a:schemeClr val="tx2">
                    <a:lumMod val="75000"/>
                  </a:schemeClr>
                </a:solidFill>
              </a:rPr>
              <a:t>Fin 2013, en attendant qu’un tribunal veuille bien statuer, son entreprise (70 salariés) périt à petit feu, malgré sa volonté de fer…</a:t>
            </a:r>
          </a:p>
        </p:txBody>
      </p:sp>
      <p:sp>
        <p:nvSpPr>
          <p:cNvPr id="10" name="Rectangle 9"/>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692696"/>
            <a:ext cx="2664296" cy="369332"/>
          </a:xfrm>
          <a:prstGeom prst="rect">
            <a:avLst/>
          </a:prstGeom>
          <a:noFill/>
        </p:spPr>
        <p:txBody>
          <a:bodyPr wrap="square" rtlCol="0">
            <a:spAutoFit/>
          </a:bodyPr>
          <a:lstStyle/>
          <a:p>
            <a:endParaRPr lang="fr-FR" dirty="0"/>
          </a:p>
        </p:txBody>
      </p:sp>
      <p:sp>
        <p:nvSpPr>
          <p:cNvPr id="3" name="Title 2"/>
          <p:cNvSpPr>
            <a:spLocks noGrp="1"/>
          </p:cNvSpPr>
          <p:nvPr>
            <p:ph type="title"/>
          </p:nvPr>
        </p:nvSpPr>
        <p:spPr/>
        <p:txBody>
          <a:bodyPr>
            <a:normAutofit fontScale="90000"/>
          </a:bodyPr>
          <a:lstStyle/>
          <a:p>
            <a:r>
              <a:rPr lang="fr-FR" b="1" dirty="0" smtClean="0">
                <a:effectLst>
                  <a:outerShdw blurRad="38100" dist="38100" dir="2700000" algn="tl">
                    <a:srgbClr val="000000">
                      <a:alpha val="43137"/>
                    </a:srgbClr>
                  </a:outerShdw>
                </a:effectLst>
                <a:latin typeface="Arial" charset="0"/>
              </a:rPr>
              <a:t>Étude des blocages et d'un processus non abouti</a:t>
            </a:r>
            <a:endParaRPr lang="fr-FR" b="1" dirty="0">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p:txBody>
          <a:bodyPr/>
          <a:lstStyle/>
          <a:p>
            <a:fld id="{773A0A98-C74B-4A8E-8C94-34FEA95E1F93}" type="slidenum">
              <a:rPr lang="fr-FR" smtClean="0"/>
              <a:pPr/>
              <a:t>38</a:t>
            </a:fld>
            <a:endParaRPr lang="fr-FR"/>
          </a:p>
        </p:txBody>
      </p:sp>
      <p:sp>
        <p:nvSpPr>
          <p:cNvPr id="8" name="Footer Placeholder 4"/>
          <p:cNvSpPr>
            <a:spLocks noGrp="1"/>
          </p:cNvSpPr>
          <p:nvPr>
            <p:ph type="ftr" sz="quarter" idx="11"/>
          </p:nvPr>
        </p:nvSpPr>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5" name="Text Placeholder 4"/>
          <p:cNvSpPr>
            <a:spLocks noGrp="1"/>
          </p:cNvSpPr>
          <p:nvPr>
            <p:ph type="body" idx="4294967295"/>
          </p:nvPr>
        </p:nvSpPr>
        <p:spPr>
          <a:xfrm>
            <a:off x="323528" y="1484784"/>
            <a:ext cx="8135937" cy="3672408"/>
          </a:xfrm>
        </p:spPr>
        <p:txBody>
          <a:bodyPr>
            <a:normAutofit/>
          </a:bodyPr>
          <a:lstStyle/>
          <a:p>
            <a:pPr marL="342900" indent="-342900">
              <a:buNone/>
            </a:pPr>
            <a:r>
              <a:rPr lang="fr-FR" b="1" dirty="0" smtClean="0">
                <a:solidFill>
                  <a:schemeClr val="tx2">
                    <a:lumMod val="75000"/>
                  </a:schemeClr>
                </a:solidFill>
                <a:effectLst>
                  <a:outerShdw blurRad="38100" dist="38100" dir="2700000" algn="tl">
                    <a:srgbClr val="000000">
                      <a:alpha val="43137"/>
                    </a:srgbClr>
                  </a:outerShdw>
                </a:effectLst>
                <a:ea typeface="Calibri"/>
                <a:cs typeface="Times New Roman"/>
              </a:rPr>
              <a:t>2. Les dysfonctionnements</a:t>
            </a:r>
          </a:p>
          <a:p>
            <a:pPr marL="342900" indent="-342900">
              <a:buNone/>
            </a:pPr>
            <a:r>
              <a:rPr lang="fr-FR" dirty="0" smtClean="0">
                <a:solidFill>
                  <a:schemeClr val="tx2">
                    <a:lumMod val="75000"/>
                  </a:schemeClr>
                </a:solidFill>
                <a:ea typeface="Calibri"/>
                <a:cs typeface="Times New Roman"/>
              </a:rPr>
              <a:t>	2.4.3. </a:t>
            </a:r>
            <a:r>
              <a:rPr lang="fr-FR" dirty="0" smtClean="0">
                <a:solidFill>
                  <a:schemeClr val="tx2">
                    <a:lumMod val="75000"/>
                  </a:schemeClr>
                </a:solidFill>
              </a:rPr>
              <a:t>Le rôle des banques</a:t>
            </a:r>
          </a:p>
          <a:p>
            <a:pPr marL="804863" indent="0" algn="just">
              <a:spcAft>
                <a:spcPts val="1200"/>
              </a:spcAft>
              <a:buNone/>
            </a:pPr>
            <a:r>
              <a:rPr lang="fr-FR" sz="1400" b="1" dirty="0" smtClean="0">
                <a:solidFill>
                  <a:schemeClr val="tx2">
                    <a:lumMod val="75000"/>
                  </a:schemeClr>
                </a:solidFill>
              </a:rPr>
              <a:t>Le (mauvais) comportement des Banques pose aussi d’énormes problèmes aux sinistrés devant emprunter pour restaurer leur instrument de travail, relancer leur activité ou maintenir l’emploi.</a:t>
            </a:r>
          </a:p>
          <a:p>
            <a:pPr marL="804863" indent="0" algn="just">
              <a:spcBef>
                <a:spcPts val="0"/>
              </a:spcBef>
              <a:spcAft>
                <a:spcPts val="1200"/>
              </a:spcAft>
              <a:buNone/>
            </a:pPr>
            <a:r>
              <a:rPr lang="fr-FR" sz="1400" b="1" dirty="0" smtClean="0">
                <a:solidFill>
                  <a:schemeClr val="tx2">
                    <a:lumMod val="75000"/>
                  </a:schemeClr>
                </a:solidFill>
              </a:rPr>
              <a:t>Les banques universelles</a:t>
            </a:r>
            <a:r>
              <a:rPr lang="fr-FR" sz="1400" dirty="0" smtClean="0">
                <a:solidFill>
                  <a:schemeClr val="tx2">
                    <a:lumMod val="75000"/>
                  </a:schemeClr>
                </a:solidFill>
              </a:rPr>
              <a:t>, plus affairistes qu’attachées à soutenir l’économie réelle, ne prêtent plus aux entrepreneurs sinistrés selon les besoins établis et adossés à des espoirs de reprise sérieux.</a:t>
            </a:r>
          </a:p>
        </p:txBody>
      </p:sp>
      <p:sp>
        <p:nvSpPr>
          <p:cNvPr id="9" name="Rectangle 8"/>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2" name="Picture 11" descr="Lardon_austerite2.jpg"/>
          <p:cNvPicPr>
            <a:picLocks noChangeAspect="1"/>
          </p:cNvPicPr>
          <p:nvPr/>
        </p:nvPicPr>
        <p:blipFill>
          <a:blip r:embed="rId3" cstate="print"/>
          <a:stretch>
            <a:fillRect/>
          </a:stretch>
        </p:blipFill>
        <p:spPr>
          <a:xfrm>
            <a:off x="4139952" y="4293096"/>
            <a:ext cx="4424363" cy="1819275"/>
          </a:xfrm>
          <a:prstGeom prst="rect">
            <a:avLst/>
          </a:prstGeom>
        </p:spPr>
      </p:pic>
      <p:sp>
        <p:nvSpPr>
          <p:cNvPr id="13" name="Rounded Rectangular Callout 12"/>
          <p:cNvSpPr/>
          <p:nvPr/>
        </p:nvSpPr>
        <p:spPr>
          <a:xfrm>
            <a:off x="5220072" y="3789040"/>
            <a:ext cx="3456384" cy="360040"/>
          </a:xfrm>
          <a:prstGeom prst="wedgeRoundRectCallout">
            <a:avLst>
              <a:gd name="adj1" fmla="val 20053"/>
              <a:gd name="adj2" fmla="val 133644"/>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smtClean="0">
                <a:solidFill>
                  <a:schemeClr val="accent1">
                    <a:lumMod val="75000"/>
                  </a:schemeClr>
                </a:solidFill>
              </a:rPr>
              <a:t>QUOI, les inondations ?</a:t>
            </a:r>
            <a:endParaRPr lang="fr-FR" b="1" dirty="0">
              <a:solidFill>
                <a:schemeClr val="accent1">
                  <a:lumMod val="75000"/>
                </a:schemeClr>
              </a:solidFill>
            </a:endParaRPr>
          </a:p>
        </p:txBody>
      </p:sp>
      <p:sp>
        <p:nvSpPr>
          <p:cNvPr id="14" name="Rounded Rectangle 13"/>
          <p:cNvSpPr/>
          <p:nvPr/>
        </p:nvSpPr>
        <p:spPr>
          <a:xfrm>
            <a:off x="179512" y="4005064"/>
            <a:ext cx="3816424" cy="194421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smtClean="0">
                <a:solidFill>
                  <a:schemeClr val="tx2">
                    <a:lumMod val="75000"/>
                  </a:schemeClr>
                </a:solidFill>
              </a:rPr>
              <a:t>VIVA demande quel est le regard du Ministère de l’Économie et des Finances sur cette problématique et si la </a:t>
            </a:r>
            <a:r>
              <a:rPr lang="fr-FR" sz="1350" b="1" u="sng" dirty="0" smtClean="0">
                <a:solidFill>
                  <a:schemeClr val="tx2">
                    <a:lumMod val="75000"/>
                  </a:schemeClr>
                </a:solidFill>
              </a:rPr>
              <a:t>Banque Publique d’Investissement (BPI</a:t>
            </a:r>
            <a:r>
              <a:rPr lang="fr-FR" sz="1350" b="1" dirty="0" smtClean="0">
                <a:solidFill>
                  <a:schemeClr val="tx2">
                    <a:lumMod val="75000"/>
                  </a:schemeClr>
                </a:solidFill>
              </a:rPr>
              <a:t>)</a:t>
            </a:r>
            <a:r>
              <a:rPr lang="fr-FR" sz="1350" dirty="0" smtClean="0">
                <a:solidFill>
                  <a:schemeClr val="tx2">
                    <a:lumMod val="75000"/>
                  </a:schemeClr>
                </a:solidFill>
              </a:rPr>
              <a:t> a vocation et capacité d’apporter un appui à ces demandes de prêts non satisfaites par les banques spéculatives ?</a:t>
            </a:r>
          </a:p>
        </p:txBody>
      </p:sp>
    </p:spTree>
  </p:cSld>
  <p:clrMapOvr>
    <a:masterClrMapping/>
  </p:clrMapOvr>
  <p:transition spd="slow">
    <p:wedg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692696"/>
            <a:ext cx="2664296" cy="369332"/>
          </a:xfrm>
          <a:prstGeom prst="rect">
            <a:avLst/>
          </a:prstGeom>
          <a:noFill/>
        </p:spPr>
        <p:txBody>
          <a:bodyPr wrap="square" rtlCol="0">
            <a:spAutoFit/>
          </a:bodyPr>
          <a:lstStyle/>
          <a:p>
            <a:endParaRPr lang="fr-FR" dirty="0"/>
          </a:p>
        </p:txBody>
      </p:sp>
      <p:sp>
        <p:nvSpPr>
          <p:cNvPr id="3" name="Title 2"/>
          <p:cNvSpPr>
            <a:spLocks noGrp="1"/>
          </p:cNvSpPr>
          <p:nvPr>
            <p:ph type="title"/>
          </p:nvPr>
        </p:nvSpPr>
        <p:spPr>
          <a:xfrm>
            <a:off x="611560" y="188640"/>
            <a:ext cx="8064896" cy="1512168"/>
          </a:xfrm>
        </p:spPr>
        <p:txBody>
          <a:bodyPr>
            <a:normAutofit/>
          </a:bodyPr>
          <a:lstStyle/>
          <a:p>
            <a:r>
              <a:rPr lang="fr-FR" b="1" dirty="0" smtClean="0">
                <a:effectLst>
                  <a:outerShdw blurRad="38100" dist="38100" dir="2700000" algn="tl">
                    <a:srgbClr val="000000">
                      <a:alpha val="43137"/>
                    </a:srgbClr>
                  </a:outerShdw>
                </a:effectLst>
                <a:latin typeface="Arial" charset="0"/>
              </a:rPr>
              <a:t>Étude des blocages et d'un processus non abouti</a:t>
            </a:r>
            <a:endParaRPr lang="fr-FR" b="1" dirty="0">
              <a:effectLst>
                <a:outerShdw blurRad="38100" dist="38100" dir="2700000" algn="tl">
                  <a:srgbClr val="000000">
                    <a:alpha val="43137"/>
                  </a:srgbClr>
                </a:outerShdw>
              </a:effectLst>
            </a:endParaRPr>
          </a:p>
        </p:txBody>
      </p:sp>
      <p:sp>
        <p:nvSpPr>
          <p:cNvPr id="5" name="Text Placeholder 4"/>
          <p:cNvSpPr>
            <a:spLocks noGrp="1"/>
          </p:cNvSpPr>
          <p:nvPr>
            <p:ph type="body" idx="1"/>
          </p:nvPr>
        </p:nvSpPr>
        <p:spPr>
          <a:xfrm>
            <a:off x="611560" y="2060848"/>
            <a:ext cx="8280920" cy="3168352"/>
          </a:xfrm>
        </p:spPr>
        <p:txBody>
          <a:bodyPr>
            <a:normAutofit fontScale="92500"/>
          </a:bodyPr>
          <a:lstStyle/>
          <a:p>
            <a:pPr marL="342900" indent="-342900"/>
            <a:r>
              <a:rPr lang="fr-FR" dirty="0" smtClean="0">
                <a:ea typeface="Calibri"/>
                <a:cs typeface="Times New Roman"/>
              </a:rPr>
              <a:t>2. Les dysfonctionnements</a:t>
            </a:r>
          </a:p>
          <a:p>
            <a:pPr marL="342900" indent="-342900"/>
            <a:r>
              <a:rPr lang="fr-FR" dirty="0" smtClean="0">
                <a:ea typeface="Calibri"/>
                <a:cs typeface="Times New Roman"/>
              </a:rPr>
              <a:t>	2.5. </a:t>
            </a:r>
            <a:r>
              <a:rPr lang="fr-FR" dirty="0" smtClean="0"/>
              <a:t>Dilution des responsabilités et égoïsmes locaux</a:t>
            </a:r>
          </a:p>
          <a:p>
            <a:r>
              <a:rPr lang="fr-FR" sz="1500" b="1" dirty="0" smtClean="0">
                <a:solidFill>
                  <a:schemeClr val="tx1"/>
                </a:solidFill>
              </a:rPr>
              <a:t>L’Argens et ses affluents appartiennent aux riverains, la charge d’entretien est déléguée à des Associations syndicales autorisées et deux grands Syndicats de rivières :</a:t>
            </a:r>
          </a:p>
          <a:p>
            <a:pPr marL="342900" indent="-342900">
              <a:buFont typeface="Arial" pitchFamily="34" charset="0"/>
              <a:buChar char="•"/>
            </a:pPr>
            <a:r>
              <a:rPr lang="fr-FR" sz="1500" dirty="0" smtClean="0">
                <a:solidFill>
                  <a:schemeClr val="tx1"/>
                </a:solidFill>
              </a:rPr>
              <a:t>Le SIAN - Syndicat Intercommunal d’Aménagement de la Nartuby ;</a:t>
            </a:r>
          </a:p>
          <a:p>
            <a:pPr marL="342900" indent="-342900">
              <a:buFont typeface="Arial" pitchFamily="34" charset="0"/>
              <a:buChar char="•"/>
            </a:pPr>
            <a:r>
              <a:rPr lang="fr-FR" sz="1500" dirty="0" smtClean="0">
                <a:solidFill>
                  <a:schemeClr val="tx1"/>
                </a:solidFill>
              </a:rPr>
              <a:t>Le SIACIA - Syndicat Intercommunal d’Aménagement du Cours Inférieur de l’Argens.</a:t>
            </a:r>
          </a:p>
          <a:p>
            <a:r>
              <a:rPr lang="fr-FR" sz="1500" b="1" dirty="0" smtClean="0">
                <a:solidFill>
                  <a:schemeClr val="tx1"/>
                </a:solidFill>
              </a:rPr>
              <a:t>Mais les communes les financent chichement et…</a:t>
            </a:r>
            <a:br>
              <a:rPr lang="fr-FR" sz="1500" b="1" dirty="0" smtClean="0">
                <a:solidFill>
                  <a:schemeClr val="tx1"/>
                </a:solidFill>
              </a:rPr>
            </a:br>
            <a:r>
              <a:rPr lang="fr-FR" sz="1500" b="1" dirty="0" smtClean="0">
                <a:solidFill>
                  <a:schemeClr val="tx1"/>
                </a:solidFill>
              </a:rPr>
              <a:t>après la catastrophe, restent chiches !</a:t>
            </a:r>
          </a:p>
          <a:p>
            <a:r>
              <a:rPr lang="fr-CH" sz="1500" dirty="0" smtClean="0">
                <a:solidFill>
                  <a:schemeClr val="tx1"/>
                </a:solidFill>
              </a:rPr>
              <a:t>Une multiplicité de décideurs importants en cohérence difficile</a:t>
            </a:r>
            <a:endParaRPr lang="fr-FR" dirty="0" smtClean="0">
              <a:solidFill>
                <a:schemeClr val="tx1"/>
              </a:solidFill>
            </a:endParaRPr>
          </a:p>
        </p:txBody>
      </p:sp>
      <p:sp>
        <p:nvSpPr>
          <p:cNvPr id="6" name="Slide Number Placeholder 5"/>
          <p:cNvSpPr>
            <a:spLocks noGrp="1"/>
          </p:cNvSpPr>
          <p:nvPr>
            <p:ph type="sldNum" sz="quarter" idx="12"/>
          </p:nvPr>
        </p:nvSpPr>
        <p:spPr/>
        <p:txBody>
          <a:bodyPr/>
          <a:lstStyle/>
          <a:p>
            <a:fld id="{773A0A98-C74B-4A8E-8C94-34FEA95E1F93}" type="slidenum">
              <a:rPr lang="fr-FR" smtClean="0"/>
              <a:pPr/>
              <a:t>39</a:t>
            </a:fld>
            <a:endParaRPr lang="fr-FR"/>
          </a:p>
        </p:txBody>
      </p:sp>
      <p:grpSp>
        <p:nvGrpSpPr>
          <p:cNvPr id="23" name="Group 22"/>
          <p:cNvGrpSpPr/>
          <p:nvPr/>
        </p:nvGrpSpPr>
        <p:grpSpPr>
          <a:xfrm>
            <a:off x="467544" y="5373216"/>
            <a:ext cx="8196324" cy="576064"/>
            <a:chOff x="590715" y="5427222"/>
            <a:chExt cx="8196324" cy="576064"/>
          </a:xfrm>
        </p:grpSpPr>
        <p:pic>
          <p:nvPicPr>
            <p:cNvPr id="9" name="Picture 8" descr="Photo à ajouter.jpg"/>
            <p:cNvPicPr>
              <a:picLocks noChangeAspect="1"/>
            </p:cNvPicPr>
            <p:nvPr/>
          </p:nvPicPr>
          <p:blipFill>
            <a:blip r:embed="rId3" cstate="print"/>
            <a:stretch>
              <a:fillRect/>
            </a:stretch>
          </p:blipFill>
          <p:spPr>
            <a:xfrm>
              <a:off x="4098564" y="5494299"/>
              <a:ext cx="1008111" cy="441911"/>
            </a:xfrm>
            <a:prstGeom prst="rect">
              <a:avLst/>
            </a:prstGeom>
          </p:spPr>
        </p:pic>
        <p:pic>
          <p:nvPicPr>
            <p:cNvPr id="13" name="Picture 12" descr="Photo à ajouter.jpg"/>
            <p:cNvPicPr>
              <a:picLocks noChangeAspect="1"/>
            </p:cNvPicPr>
            <p:nvPr/>
          </p:nvPicPr>
          <p:blipFill>
            <a:blip r:embed="rId4" cstate="print"/>
            <a:stretch>
              <a:fillRect/>
            </a:stretch>
          </p:blipFill>
          <p:spPr>
            <a:xfrm>
              <a:off x="6847410" y="5546010"/>
              <a:ext cx="1008111" cy="338489"/>
            </a:xfrm>
            <a:prstGeom prst="rect">
              <a:avLst/>
            </a:prstGeom>
          </p:spPr>
        </p:pic>
        <p:pic>
          <p:nvPicPr>
            <p:cNvPr id="14" name="Picture 13" descr="Photo à ajouter.jpg"/>
            <p:cNvPicPr>
              <a:picLocks noChangeAspect="1"/>
            </p:cNvPicPr>
            <p:nvPr/>
          </p:nvPicPr>
          <p:blipFill>
            <a:blip r:embed="rId5" cstate="print"/>
            <a:stretch>
              <a:fillRect/>
            </a:stretch>
          </p:blipFill>
          <p:spPr>
            <a:xfrm>
              <a:off x="8277840" y="5427222"/>
              <a:ext cx="509199" cy="576064"/>
            </a:xfrm>
            <a:prstGeom prst="rect">
              <a:avLst/>
            </a:prstGeom>
          </p:spPr>
        </p:pic>
        <p:pic>
          <p:nvPicPr>
            <p:cNvPr id="15" name="Picture 14" descr="Photo à ajouter.jpg"/>
            <p:cNvPicPr>
              <a:picLocks noChangeAspect="1"/>
            </p:cNvPicPr>
            <p:nvPr/>
          </p:nvPicPr>
          <p:blipFill>
            <a:blip r:embed="rId6" cstate="print"/>
            <a:stretch>
              <a:fillRect/>
            </a:stretch>
          </p:blipFill>
          <p:spPr>
            <a:xfrm>
              <a:off x="5528993" y="5427222"/>
              <a:ext cx="896099" cy="576064"/>
            </a:xfrm>
            <a:prstGeom prst="rect">
              <a:avLst/>
            </a:prstGeom>
          </p:spPr>
        </p:pic>
        <p:pic>
          <p:nvPicPr>
            <p:cNvPr id="16" name="Picture 15" descr="Photo à ajouter.jpg"/>
            <p:cNvPicPr>
              <a:picLocks noChangeAspect="1"/>
            </p:cNvPicPr>
            <p:nvPr/>
          </p:nvPicPr>
          <p:blipFill>
            <a:blip r:embed="rId7" cstate="print"/>
            <a:stretch>
              <a:fillRect/>
            </a:stretch>
          </p:blipFill>
          <p:spPr>
            <a:xfrm>
              <a:off x="1486769" y="5541042"/>
              <a:ext cx="1008111" cy="348425"/>
            </a:xfrm>
            <a:prstGeom prst="rect">
              <a:avLst/>
            </a:prstGeom>
          </p:spPr>
        </p:pic>
        <p:pic>
          <p:nvPicPr>
            <p:cNvPr id="17" name="Picture 16" descr="Photo à ajouter.jpg"/>
            <p:cNvPicPr>
              <a:picLocks noChangeAspect="1"/>
            </p:cNvPicPr>
            <p:nvPr/>
          </p:nvPicPr>
          <p:blipFill>
            <a:blip r:embed="rId8" cstate="print"/>
            <a:stretch>
              <a:fillRect/>
            </a:stretch>
          </p:blipFill>
          <p:spPr>
            <a:xfrm>
              <a:off x="2917198" y="5427222"/>
              <a:ext cx="759048" cy="576064"/>
            </a:xfrm>
            <a:prstGeom prst="rect">
              <a:avLst/>
            </a:prstGeom>
          </p:spPr>
        </p:pic>
        <p:pic>
          <p:nvPicPr>
            <p:cNvPr id="18" name="Picture 17" descr="Photo à ajouter.jpg"/>
            <p:cNvPicPr>
              <a:picLocks noChangeAspect="1"/>
            </p:cNvPicPr>
            <p:nvPr/>
          </p:nvPicPr>
          <p:blipFill>
            <a:blip r:embed="rId9" cstate="print"/>
            <a:stretch>
              <a:fillRect/>
            </a:stretch>
          </p:blipFill>
          <p:spPr>
            <a:xfrm>
              <a:off x="590715" y="5427222"/>
              <a:ext cx="473736" cy="576064"/>
            </a:xfrm>
            <a:prstGeom prst="rect">
              <a:avLst/>
            </a:prstGeom>
          </p:spPr>
        </p:pic>
      </p:grpSp>
      <p:grpSp>
        <p:nvGrpSpPr>
          <p:cNvPr id="24" name="Group 23"/>
          <p:cNvGrpSpPr/>
          <p:nvPr/>
        </p:nvGrpSpPr>
        <p:grpSpPr>
          <a:xfrm>
            <a:off x="6660232" y="4653136"/>
            <a:ext cx="1985363" cy="576064"/>
            <a:chOff x="6660232" y="4653136"/>
            <a:chExt cx="1985363" cy="576064"/>
          </a:xfrm>
        </p:grpSpPr>
        <p:pic>
          <p:nvPicPr>
            <p:cNvPr id="19" name="Picture 18" descr="Photo à ajouter.jpg"/>
            <p:cNvPicPr>
              <a:picLocks noChangeAspect="1"/>
            </p:cNvPicPr>
            <p:nvPr/>
          </p:nvPicPr>
          <p:blipFill>
            <a:blip r:embed="rId10" cstate="print"/>
            <a:stretch>
              <a:fillRect/>
            </a:stretch>
          </p:blipFill>
          <p:spPr>
            <a:xfrm>
              <a:off x="7734022" y="4653136"/>
              <a:ext cx="911573" cy="576064"/>
            </a:xfrm>
            <a:prstGeom prst="rect">
              <a:avLst/>
            </a:prstGeom>
          </p:spPr>
        </p:pic>
        <p:pic>
          <p:nvPicPr>
            <p:cNvPr id="20" name="Picture 19" descr="Photo à ajouter.jpg"/>
            <p:cNvPicPr>
              <a:picLocks noChangeAspect="1"/>
            </p:cNvPicPr>
            <p:nvPr/>
          </p:nvPicPr>
          <p:blipFill>
            <a:blip r:embed="rId11" cstate="print"/>
            <a:stretch>
              <a:fillRect/>
            </a:stretch>
          </p:blipFill>
          <p:spPr>
            <a:xfrm>
              <a:off x="6660232" y="4653136"/>
              <a:ext cx="898913" cy="576064"/>
            </a:xfrm>
            <a:prstGeom prst="rect">
              <a:avLst/>
            </a:prstGeom>
          </p:spPr>
        </p:pic>
      </p:grpSp>
      <p:sp>
        <p:nvSpPr>
          <p:cNvPr id="21" name="Footer Placeholder 4"/>
          <p:cNvSpPr>
            <a:spLocks noGrp="1"/>
          </p:cNvSpPr>
          <p:nvPr>
            <p:ph type="ftr" sz="quarter" idx="11"/>
          </p:nvPr>
        </p:nvSpPr>
        <p:spPr>
          <a:xfrm>
            <a:off x="755576" y="6237312"/>
            <a:ext cx="8280920" cy="457200"/>
          </a:xfrm>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22" name="Rectangle 21"/>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E8F7E"/>
        </a:solidFill>
        <a:effectLst/>
      </p:bgPr>
    </p:bg>
    <p:spTree>
      <p:nvGrpSpPr>
        <p:cNvPr id="1" name=""/>
        <p:cNvGrpSpPr/>
        <p:nvPr/>
      </p:nvGrpSpPr>
      <p:grpSpPr>
        <a:xfrm>
          <a:off x="0" y="0"/>
          <a:ext cx="0" cy="0"/>
          <a:chOff x="0" y="0"/>
          <a:chExt cx="0" cy="0"/>
        </a:xfrm>
      </p:grpSpPr>
      <p:sp>
        <p:nvSpPr>
          <p:cNvPr id="8" name="Rectangle 7"/>
          <p:cNvSpPr/>
          <p:nvPr/>
        </p:nvSpPr>
        <p:spPr>
          <a:xfrm>
            <a:off x="-108520" y="-99392"/>
            <a:ext cx="9252520" cy="864096"/>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7" name="Rectangle 6"/>
          <p:cNvSpPr/>
          <p:nvPr/>
        </p:nvSpPr>
        <p:spPr>
          <a:xfrm>
            <a:off x="-108520" y="5805264"/>
            <a:ext cx="9252520" cy="1124744"/>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6" name="Picture 5" descr="Slide 4.jpg"/>
          <p:cNvPicPr>
            <a:picLocks noChangeAspect="1"/>
          </p:cNvPicPr>
          <p:nvPr/>
        </p:nvPicPr>
        <p:blipFill>
          <a:blip r:embed="rId4" cstate="print"/>
          <a:stretch>
            <a:fillRect/>
          </a:stretch>
        </p:blipFill>
        <p:spPr>
          <a:xfrm>
            <a:off x="-132804" y="716210"/>
            <a:ext cx="9276804" cy="5233069"/>
          </a:xfrm>
          <a:prstGeom prst="rect">
            <a:avLst/>
          </a:prstGeom>
          <a:ln w="0">
            <a:noFill/>
            <a:prstDash val="sysDot"/>
          </a:ln>
        </p:spPr>
      </p:pic>
      <p:sp>
        <p:nvSpPr>
          <p:cNvPr id="3" name="Subtitle 2"/>
          <p:cNvSpPr>
            <a:spLocks noGrp="1"/>
          </p:cNvSpPr>
          <p:nvPr>
            <p:ph type="subTitle" idx="4294967295"/>
          </p:nvPr>
        </p:nvSpPr>
        <p:spPr>
          <a:xfrm>
            <a:off x="0" y="0"/>
            <a:ext cx="9144000" cy="2852738"/>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pPr marL="0" lvl="0" indent="0" algn="ctr">
              <a:spcBef>
                <a:spcPct val="0"/>
              </a:spcBef>
              <a:buNone/>
              <a:defRPr/>
            </a:pPr>
            <a:r>
              <a:rPr lang="fr-FR" sz="4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Verdana" pitchFamily="34" charset="0"/>
                <a:ea typeface="Verdana" pitchFamily="34" charset="0"/>
                <a:cs typeface="Verdana" pitchFamily="34" charset="0"/>
              </a:rPr>
              <a:t>La nuit du 15 au 16 juin 2010, des </a:t>
            </a:r>
            <a:r>
              <a:rPr lang="fr-FR" sz="4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Verdana" pitchFamily="34" charset="0"/>
                <a:ea typeface="Verdana" pitchFamily="34" charset="0"/>
                <a:cs typeface="Verdana" pitchFamily="34" charset="0"/>
              </a:rPr>
              <a:t>inondations meurtrières dévastent le </a:t>
            </a:r>
            <a:r>
              <a:rPr lang="fr-FR" sz="4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Verdana" pitchFamily="34" charset="0"/>
                <a:ea typeface="Verdana" pitchFamily="34" charset="0"/>
                <a:cs typeface="Verdana" pitchFamily="34" charset="0"/>
              </a:rPr>
              <a:t>bassin versant de l</a:t>
            </a:r>
            <a:r>
              <a:rPr lang="fr-CH" sz="4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Verdana" pitchFamily="34" charset="0"/>
                <a:ea typeface="Verdana" pitchFamily="34" charset="0"/>
                <a:cs typeface="Verdana" pitchFamily="34" charset="0"/>
              </a:rPr>
              <a:t>’</a:t>
            </a:r>
            <a:r>
              <a:rPr lang="fr-CH" altLang="ja-JP" sz="4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Verdana" pitchFamily="34" charset="0"/>
                <a:ea typeface="Verdana" pitchFamily="34" charset="0"/>
                <a:cs typeface="Verdana" pitchFamily="34" charset="0"/>
              </a:rPr>
              <a:t>A</a:t>
            </a:r>
            <a:r>
              <a:rPr lang="fr-FR" sz="4400"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Verdana" pitchFamily="34" charset="0"/>
                <a:ea typeface="Verdana" pitchFamily="34" charset="0"/>
                <a:cs typeface="Verdana" pitchFamily="34" charset="0"/>
              </a:rPr>
              <a:t>rgens</a:t>
            </a:r>
            <a:endParaRPr lang="fr-FR" sz="4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Verdana" pitchFamily="34" charset="0"/>
              <a:ea typeface="Verdana" pitchFamily="34" charset="0"/>
              <a:cs typeface="Verdana" pitchFamily="34" charset="0"/>
            </a:endParaRPr>
          </a:p>
        </p:txBody>
      </p:sp>
      <p:sp>
        <p:nvSpPr>
          <p:cNvPr id="5" name="TextBox 4"/>
          <p:cNvSpPr txBox="1"/>
          <p:nvPr/>
        </p:nvSpPr>
        <p:spPr>
          <a:xfrm>
            <a:off x="215516" y="4941168"/>
            <a:ext cx="8712968" cy="1754326"/>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0" fontAlgn="base" hangingPunct="0">
              <a:spcBef>
                <a:spcPct val="0"/>
              </a:spcBef>
              <a:spcAft>
                <a:spcPct val="0"/>
              </a:spcAft>
            </a:pPr>
            <a:r>
              <a:rPr lang="fr-FR" sz="5400" b="1" dirty="0" smtClean="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Mistral" charset="0"/>
                <a:ea typeface="ＭＳ Ｐゴシック" charset="0"/>
                <a:cs typeface="ＭＳ Ｐゴシック" charset="0"/>
              </a:rPr>
              <a:t> Adèle est aussi dans cet enfer</a:t>
            </a:r>
            <a:br>
              <a:rPr lang="fr-FR" sz="5400" b="1" dirty="0" smtClean="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Mistral" charset="0"/>
                <a:ea typeface="ＭＳ Ｐゴシック" charset="0"/>
                <a:cs typeface="ＭＳ Ｐゴシック" charset="0"/>
              </a:rPr>
            </a:br>
            <a:r>
              <a:rPr lang="fr-FR" sz="5400" b="1" dirty="0" smtClean="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Mistral" charset="0"/>
                <a:ea typeface="ＭＳ Ｐゴシック" charset="0"/>
                <a:cs typeface="ＭＳ Ｐゴシック" charset="0"/>
              </a:rPr>
              <a:t>du delta </a:t>
            </a:r>
            <a:r>
              <a:rPr lang="fr-FR" sz="5400" b="1" dirty="0" err="1" smtClean="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Mistral" charset="0"/>
                <a:ea typeface="ＭＳ Ｐゴシック" charset="0"/>
                <a:cs typeface="ＭＳ Ｐゴシック" charset="0"/>
              </a:rPr>
              <a:t>noy</a:t>
            </a:r>
            <a:r>
              <a:rPr lang="en-US" sz="5400" b="1" dirty="0" smtClean="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Mistral" charset="0"/>
                <a:ea typeface="ＭＳ Ｐゴシック" charset="0"/>
                <a:cs typeface="ＭＳ Ｐゴシック" charset="0"/>
              </a:rPr>
              <a:t>é </a:t>
            </a:r>
            <a:r>
              <a:rPr lang="fr-FR" sz="5400" b="1" dirty="0" smtClean="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Mistral" charset="0"/>
                <a:ea typeface="ＭＳ Ｐゴシック" charset="0"/>
                <a:cs typeface="ＭＳ Ｐゴシック" charset="0"/>
              </a:rPr>
              <a:t>de la basse vallée</a:t>
            </a:r>
            <a:endParaRPr lang="fr-FR" sz="54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Mistral" charset="0"/>
              <a:ea typeface="ＭＳ Ｐゴシック" charset="0"/>
              <a:cs typeface="ＭＳ Ｐゴシック"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1000"/>
                                  </p:stCondLst>
                                  <p:iterate type="wd">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1000"/>
                                        <p:tgtEl>
                                          <p:spTgt spid="3">
                                            <p:txEl>
                                              <p:pRg st="0" end="0"/>
                                            </p:txEl>
                                          </p:spTgt>
                                        </p:tgtEl>
                                        <p:attrNameLst>
                                          <p:attrName>style.color</p:attrName>
                                        </p:attrNameLst>
                                      </p:cBhvr>
                                      <p:tavLst>
                                        <p:tav tm="0">
                                          <p:val>
                                            <p:clrVal>
                                              <a:srgbClr val="FFFF93"/>
                                            </p:clrVal>
                                          </p:val>
                                        </p:tav>
                                        <p:tav tm="50000">
                                          <p:val>
                                            <p:clrVal>
                                              <a:srgbClr val="F5F010"/>
                                            </p:clrVal>
                                          </p:val>
                                        </p:tav>
                                      </p:tavLst>
                                    </p:anim>
                                    <p:anim calcmode="discrete" valueType="clr">
                                      <p:cBhvr>
                                        <p:cTn id="8" dur="100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1000"/>
                                        <p:tgtEl>
                                          <p:spTgt spid="3">
                                            <p:txEl>
                                              <p:pRg st="0" end="0"/>
                                            </p:txEl>
                                          </p:spTgt>
                                        </p:tgtEl>
                                        <p:attrNameLst>
                                          <p:attrName>fill.type</p:attrName>
                                        </p:attrNameLst>
                                      </p:cBhvr>
                                      <p:to>
                                        <p:strVal val="solid"/>
                                      </p:to>
                                    </p:set>
                                  </p:childTnLst>
                                </p:cTn>
                              </p:par>
                            </p:childTnLst>
                          </p:cTn>
                        </p:par>
                        <p:par>
                          <p:cTn id="10" fill="hold">
                            <p:stCondLst>
                              <p:cond delay="11500"/>
                            </p:stCondLst>
                            <p:childTnLst>
                              <p:par>
                                <p:cTn id="11" presetID="27" presetClass="entr" presetSubtype="0" fill="hold" grpId="0" nodeType="afterEffect">
                                  <p:stCondLst>
                                    <p:cond delay="1000"/>
                                  </p:stCondLst>
                                  <p:iterate type="wd">
                                    <p:tmPct val="50000"/>
                                  </p:iterate>
                                  <p:childTnLst>
                                    <p:set>
                                      <p:cBhvr>
                                        <p:cTn id="12" dur="1" fill="hold">
                                          <p:stCondLst>
                                            <p:cond delay="0"/>
                                          </p:stCondLst>
                                        </p:cTn>
                                        <p:tgtEl>
                                          <p:spTgt spid="5"/>
                                        </p:tgtEl>
                                        <p:attrNameLst>
                                          <p:attrName>style.visibility</p:attrName>
                                        </p:attrNameLst>
                                      </p:cBhvr>
                                      <p:to>
                                        <p:strVal val="visible"/>
                                      </p:to>
                                    </p:set>
                                    <p:anim calcmode="discrete" valueType="clr">
                                      <p:cBhvr override="childStyle">
                                        <p:cTn id="13" dur="1000"/>
                                        <p:tgtEl>
                                          <p:spTgt spid="5"/>
                                        </p:tgtEl>
                                        <p:attrNameLst>
                                          <p:attrName>style.color</p:attrName>
                                        </p:attrNameLst>
                                      </p:cBhvr>
                                      <p:tavLst>
                                        <p:tav tm="0">
                                          <p:val>
                                            <p:clrVal>
                                              <a:srgbClr val="FFFF93"/>
                                            </p:clrVal>
                                          </p:val>
                                        </p:tav>
                                        <p:tav tm="50000">
                                          <p:val>
                                            <p:clrVal>
                                              <a:srgbClr val="F5F010"/>
                                            </p:clrVal>
                                          </p:val>
                                        </p:tav>
                                      </p:tavLst>
                                    </p:anim>
                                    <p:anim calcmode="discrete" valueType="clr">
                                      <p:cBhvr>
                                        <p:cTn id="14" dur="1000"/>
                                        <p:tgtEl>
                                          <p:spTgt spid="5"/>
                                        </p:tgtEl>
                                        <p:attrNameLst>
                                          <p:attrName>fillcolor</p:attrName>
                                        </p:attrNameLst>
                                      </p:cBhvr>
                                      <p:tavLst>
                                        <p:tav tm="0">
                                          <p:val>
                                            <p:clrVal>
                                              <a:schemeClr val="accent2"/>
                                            </p:clrVal>
                                          </p:val>
                                        </p:tav>
                                        <p:tav tm="50000">
                                          <p:val>
                                            <p:clrVal>
                                              <a:schemeClr val="hlink"/>
                                            </p:clrVal>
                                          </p:val>
                                        </p:tav>
                                      </p:tavLst>
                                    </p:anim>
                                    <p:set>
                                      <p:cBhvr>
                                        <p:cTn id="15" dur="100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692696"/>
            <a:ext cx="2664296" cy="369332"/>
          </a:xfrm>
          <a:prstGeom prst="rect">
            <a:avLst/>
          </a:prstGeom>
          <a:noFill/>
        </p:spPr>
        <p:txBody>
          <a:bodyPr wrap="square" rtlCol="0">
            <a:spAutoFit/>
          </a:bodyPr>
          <a:lstStyle/>
          <a:p>
            <a:endParaRPr lang="fr-FR" dirty="0"/>
          </a:p>
        </p:txBody>
      </p:sp>
      <p:sp>
        <p:nvSpPr>
          <p:cNvPr id="3" name="Title 2"/>
          <p:cNvSpPr>
            <a:spLocks noGrp="1"/>
          </p:cNvSpPr>
          <p:nvPr>
            <p:ph type="title"/>
          </p:nvPr>
        </p:nvSpPr>
        <p:spPr/>
        <p:txBody>
          <a:bodyPr>
            <a:normAutofit fontScale="90000"/>
          </a:bodyPr>
          <a:lstStyle/>
          <a:p>
            <a:r>
              <a:rPr lang="fr-FR" b="1" dirty="0" smtClean="0">
                <a:effectLst>
                  <a:outerShdw blurRad="38100" dist="38100" dir="2700000" algn="tl">
                    <a:srgbClr val="000000">
                      <a:alpha val="43137"/>
                    </a:srgbClr>
                  </a:outerShdw>
                </a:effectLst>
                <a:latin typeface="Arial" charset="0"/>
              </a:rPr>
              <a:t>Étude des blocages et d'un processus non abouti</a:t>
            </a:r>
            <a:endParaRPr lang="fr-FR" b="1" dirty="0">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p:txBody>
          <a:bodyPr/>
          <a:lstStyle/>
          <a:p>
            <a:fld id="{773A0A98-C74B-4A8E-8C94-34FEA95E1F93}" type="slidenum">
              <a:rPr lang="fr-FR" smtClean="0"/>
              <a:pPr/>
              <a:t>40</a:t>
            </a:fld>
            <a:endParaRPr lang="fr-FR"/>
          </a:p>
        </p:txBody>
      </p:sp>
      <p:sp>
        <p:nvSpPr>
          <p:cNvPr id="5" name="Text Placeholder 4"/>
          <p:cNvSpPr>
            <a:spLocks noGrp="1"/>
          </p:cNvSpPr>
          <p:nvPr>
            <p:ph sz="quarter" idx="1"/>
          </p:nvPr>
        </p:nvSpPr>
        <p:spPr>
          <a:xfrm>
            <a:off x="755576" y="1447800"/>
            <a:ext cx="5544616" cy="4572000"/>
          </a:xfrm>
        </p:spPr>
        <p:txBody>
          <a:bodyPr>
            <a:normAutofit/>
          </a:bodyPr>
          <a:lstStyle/>
          <a:p>
            <a:pPr marL="342900" indent="-342900">
              <a:buNone/>
            </a:pPr>
            <a:r>
              <a:rPr lang="fr-FR" dirty="0" smtClean="0">
                <a:solidFill>
                  <a:schemeClr val="tx2">
                    <a:lumMod val="75000"/>
                  </a:schemeClr>
                </a:solidFill>
                <a:ea typeface="Calibri"/>
                <a:cs typeface="Times New Roman"/>
              </a:rPr>
              <a:t>2. Les dysfonctionnements</a:t>
            </a:r>
          </a:p>
          <a:p>
            <a:pPr marL="342900" indent="-342900">
              <a:buNone/>
            </a:pPr>
            <a:r>
              <a:rPr lang="fr-FR" dirty="0" smtClean="0">
                <a:solidFill>
                  <a:schemeClr val="tx2">
                    <a:lumMod val="75000"/>
                  </a:schemeClr>
                </a:solidFill>
                <a:ea typeface="Calibri"/>
                <a:cs typeface="Times New Roman"/>
              </a:rPr>
              <a:t>	2.6. </a:t>
            </a:r>
            <a:r>
              <a:rPr lang="fr-FR" dirty="0" smtClean="0">
                <a:solidFill>
                  <a:schemeClr val="tx2">
                    <a:lumMod val="75000"/>
                  </a:schemeClr>
                </a:solidFill>
              </a:rPr>
              <a:t>Gouvernance globale introuvable</a:t>
            </a:r>
          </a:p>
          <a:p>
            <a:pPr marL="342900" indent="-342900" algn="just"/>
            <a:r>
              <a:rPr lang="fr-FR" sz="1500" dirty="0" smtClean="0">
                <a:solidFill>
                  <a:schemeClr val="tx2">
                    <a:lumMod val="75000"/>
                  </a:schemeClr>
                </a:solidFill>
              </a:rPr>
              <a:t>Au Colloque 2012 des EPTB à </a:t>
            </a:r>
            <a:r>
              <a:rPr lang="fr-FR" sz="1500" dirty="0" err="1" smtClean="0">
                <a:solidFill>
                  <a:schemeClr val="tx2">
                    <a:lumMod val="75000"/>
                  </a:schemeClr>
                </a:solidFill>
              </a:rPr>
              <a:t>Vogüé</a:t>
            </a:r>
            <a:r>
              <a:rPr lang="fr-FR" sz="1500" dirty="0" smtClean="0">
                <a:solidFill>
                  <a:schemeClr val="tx2">
                    <a:lumMod val="75000"/>
                  </a:schemeClr>
                </a:solidFill>
              </a:rPr>
              <a:t>, alors que la plupart des régions de France ont organisé </a:t>
            </a:r>
            <a:r>
              <a:rPr lang="fr-FR" sz="1500" b="1" dirty="0" smtClean="0">
                <a:solidFill>
                  <a:schemeClr val="tx2">
                    <a:lumMod val="75000"/>
                  </a:schemeClr>
                </a:solidFill>
              </a:rPr>
              <a:t>une gouvernance globale </a:t>
            </a:r>
            <a:r>
              <a:rPr lang="fr-FR" sz="1500" dirty="0" smtClean="0">
                <a:solidFill>
                  <a:schemeClr val="tx2">
                    <a:lumMod val="75000"/>
                  </a:schemeClr>
                </a:solidFill>
              </a:rPr>
              <a:t>de leurs bassins fluviaux </a:t>
            </a:r>
            <a:r>
              <a:rPr lang="fr-FR" sz="1500" b="1" dirty="0" smtClean="0">
                <a:solidFill>
                  <a:schemeClr val="tx2">
                    <a:lumMod val="75000"/>
                  </a:schemeClr>
                </a:solidFill>
              </a:rPr>
              <a:t>pour gérer les risques  d’inondations</a:t>
            </a:r>
            <a:r>
              <a:rPr lang="fr-FR" sz="1500" dirty="0" smtClean="0">
                <a:solidFill>
                  <a:schemeClr val="tx2">
                    <a:lumMod val="75000"/>
                  </a:schemeClr>
                </a:solidFill>
              </a:rPr>
              <a:t>, VIVA découvre avec stupeur que le Var se fait remarquer par son absence !</a:t>
            </a:r>
          </a:p>
          <a:p>
            <a:pPr marL="342900" indent="-342900" algn="just"/>
            <a:r>
              <a:rPr lang="fr-CH" sz="1500" dirty="0" smtClean="0">
                <a:solidFill>
                  <a:schemeClr val="tx2">
                    <a:lumMod val="75000"/>
                  </a:schemeClr>
                </a:solidFill>
              </a:rPr>
              <a:t>Même constat à Marseille en </a:t>
            </a:r>
            <a:r>
              <a:rPr lang="fr-CH" sz="1500" dirty="0" smtClean="0">
                <a:solidFill>
                  <a:schemeClr val="tx2">
                    <a:lumMod val="75000"/>
                  </a:schemeClr>
                </a:solidFill>
              </a:rPr>
              <a:t>juillet 2012. Participant aux </a:t>
            </a:r>
            <a:r>
              <a:rPr lang="fr-FR" sz="1600" dirty="0" smtClean="0">
                <a:solidFill>
                  <a:schemeClr val="tx2">
                    <a:lumMod val="75000"/>
                  </a:schemeClr>
                </a:solidFill>
              </a:rPr>
              <a:t>1</a:t>
            </a:r>
            <a:r>
              <a:rPr lang="fr-FR" sz="1600" baseline="30000" dirty="0" smtClean="0">
                <a:solidFill>
                  <a:schemeClr val="tx2">
                    <a:lumMod val="75000"/>
                  </a:schemeClr>
                </a:solidFill>
              </a:rPr>
              <a:t>ères</a:t>
            </a:r>
            <a:r>
              <a:rPr lang="fr-FR" sz="1600" dirty="0" smtClean="0">
                <a:solidFill>
                  <a:schemeClr val="tx2">
                    <a:lumMod val="75000"/>
                  </a:schemeClr>
                </a:solidFill>
              </a:rPr>
              <a:t> </a:t>
            </a:r>
            <a:r>
              <a:rPr lang="fr-FR" sz="1600" dirty="0" smtClean="0">
                <a:solidFill>
                  <a:schemeClr val="tx2">
                    <a:lumMod val="75000"/>
                  </a:schemeClr>
                </a:solidFill>
              </a:rPr>
              <a:t>rencontres régionales de prévention des risques naturels </a:t>
            </a:r>
            <a:r>
              <a:rPr lang="fr-FR" sz="1600" dirty="0" smtClean="0">
                <a:solidFill>
                  <a:schemeClr val="tx2">
                    <a:lumMod val="75000"/>
                  </a:schemeClr>
                </a:solidFill>
              </a:rPr>
              <a:t>majeurs, les représentants des associations de défense des sinistrés contre les inondations se rendent compte que seul le maire d’une petite </a:t>
            </a:r>
            <a:r>
              <a:rPr lang="fr-FR" sz="1550" dirty="0" smtClean="0">
                <a:solidFill>
                  <a:schemeClr val="tx2">
                    <a:lumMod val="75000"/>
                  </a:schemeClr>
                </a:solidFill>
              </a:rPr>
              <a:t>commune sinistrée en 2010 et 2011 est présent !</a:t>
            </a:r>
            <a:endParaRPr lang="fr-FR" sz="1550" dirty="0" smtClean="0">
              <a:solidFill>
                <a:schemeClr val="tx2">
                  <a:lumMod val="75000"/>
                </a:schemeClr>
              </a:solidFill>
            </a:endParaRPr>
          </a:p>
        </p:txBody>
      </p:sp>
      <p:sp>
        <p:nvSpPr>
          <p:cNvPr id="9" name="Footer Placeholder 4"/>
          <p:cNvSpPr>
            <a:spLocks noGrp="1"/>
          </p:cNvSpPr>
          <p:nvPr>
            <p:ph type="ftr" sz="quarter" idx="11"/>
          </p:nvPr>
        </p:nvSpPr>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pic>
        <p:nvPicPr>
          <p:cNvPr id="14" name="Picture 13" descr="Photo à ajouter.jpg"/>
          <p:cNvPicPr>
            <a:picLocks noChangeAspect="1"/>
          </p:cNvPicPr>
          <p:nvPr/>
        </p:nvPicPr>
        <p:blipFill>
          <a:blip r:embed="rId2" cstate="print"/>
          <a:stretch>
            <a:fillRect/>
          </a:stretch>
        </p:blipFill>
        <p:spPr>
          <a:xfrm>
            <a:off x="6390051" y="2708920"/>
            <a:ext cx="2484576" cy="3528392"/>
          </a:xfrm>
          <a:prstGeom prst="rect">
            <a:avLst/>
          </a:prstGeom>
        </p:spPr>
      </p:pic>
      <p:sp>
        <p:nvSpPr>
          <p:cNvPr id="10" name="Rectangle 9"/>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fr-FR" b="1" dirty="0" smtClean="0">
                <a:effectLst>
                  <a:outerShdw blurRad="38100" dist="38100" dir="2700000" algn="tl">
                    <a:srgbClr val="000000">
                      <a:alpha val="43137"/>
                    </a:srgbClr>
                  </a:outerShdw>
                </a:effectLst>
                <a:latin typeface="Arial" charset="0"/>
              </a:rPr>
              <a:t>Étude des blocages et d'un processus non abouti</a:t>
            </a:r>
            <a:endParaRPr lang="fr-FR" b="1" dirty="0">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p:txBody>
          <a:bodyPr/>
          <a:lstStyle/>
          <a:p>
            <a:fld id="{773A0A98-C74B-4A8E-8C94-34FEA95E1F93}" type="slidenum">
              <a:rPr lang="fr-FR" smtClean="0"/>
              <a:pPr/>
              <a:t>41</a:t>
            </a:fld>
            <a:endParaRPr lang="fr-FR"/>
          </a:p>
        </p:txBody>
      </p:sp>
      <p:sp>
        <p:nvSpPr>
          <p:cNvPr id="5" name="Text Placeholder 4"/>
          <p:cNvSpPr>
            <a:spLocks noGrp="1"/>
          </p:cNvSpPr>
          <p:nvPr>
            <p:ph sz="quarter" idx="1"/>
          </p:nvPr>
        </p:nvSpPr>
        <p:spPr>
          <a:xfrm>
            <a:off x="914400" y="1447800"/>
            <a:ext cx="7978080" cy="4572000"/>
          </a:xfrm>
        </p:spPr>
        <p:txBody>
          <a:bodyPr>
            <a:normAutofit/>
          </a:bodyPr>
          <a:lstStyle/>
          <a:p>
            <a:pPr marL="342900" indent="-342900">
              <a:spcAft>
                <a:spcPts val="500"/>
              </a:spcAft>
              <a:buNone/>
            </a:pPr>
            <a:r>
              <a:rPr lang="fr-FR" dirty="0" smtClean="0">
                <a:effectLst>
                  <a:outerShdw blurRad="38100" dist="38100" dir="2700000" algn="tl">
                    <a:srgbClr val="000000">
                      <a:alpha val="43137"/>
                    </a:srgbClr>
                  </a:outerShdw>
                </a:effectLst>
                <a:ea typeface="Calibri"/>
                <a:cs typeface="Times New Roman"/>
              </a:rPr>
              <a:t>2. Les dysfonctionnements</a:t>
            </a:r>
          </a:p>
          <a:p>
            <a:pPr marL="342900" indent="-342900">
              <a:spcAft>
                <a:spcPts val="500"/>
              </a:spcAft>
              <a:buNone/>
            </a:pPr>
            <a:r>
              <a:rPr lang="fr-FR" dirty="0" smtClean="0">
                <a:ea typeface="Calibri"/>
                <a:cs typeface="Times New Roman"/>
              </a:rPr>
              <a:t>	</a:t>
            </a:r>
            <a:r>
              <a:rPr lang="fr-FR" dirty="0" smtClean="0">
                <a:solidFill>
                  <a:schemeClr val="tx2">
                    <a:lumMod val="75000"/>
                  </a:schemeClr>
                </a:solidFill>
                <a:ea typeface="Calibri"/>
                <a:cs typeface="Times New Roman"/>
              </a:rPr>
              <a:t>2.7.1. </a:t>
            </a:r>
            <a:r>
              <a:rPr lang="fr-FR" dirty="0" smtClean="0">
                <a:solidFill>
                  <a:schemeClr val="tx2">
                    <a:lumMod val="75000"/>
                  </a:schemeClr>
                </a:solidFill>
              </a:rPr>
              <a:t>Inertie et « temps administratif »</a:t>
            </a:r>
            <a:endParaRPr lang="fr-FR" dirty="0" smtClean="0">
              <a:solidFill>
                <a:schemeClr val="tx2">
                  <a:lumMod val="75000"/>
                </a:schemeClr>
              </a:solidFill>
              <a:ea typeface="Calibri"/>
              <a:cs typeface="Times New Roman"/>
            </a:endParaRPr>
          </a:p>
          <a:p>
            <a:pPr marL="342000" lvl="2" indent="0" algn="just">
              <a:spcAft>
                <a:spcPts val="500"/>
              </a:spcAft>
              <a:buNone/>
            </a:pPr>
            <a:r>
              <a:rPr lang="fr-FR" dirty="0" smtClean="0">
                <a:solidFill>
                  <a:schemeClr val="tx2">
                    <a:lumMod val="75000"/>
                  </a:schemeClr>
                </a:solidFill>
              </a:rPr>
              <a:t>Après la catastrophe de juin 2010, </a:t>
            </a:r>
            <a:r>
              <a:rPr lang="fr-FR" b="1" dirty="0" smtClean="0">
                <a:solidFill>
                  <a:schemeClr val="tx2">
                    <a:lumMod val="75000"/>
                  </a:schemeClr>
                </a:solidFill>
              </a:rPr>
              <a:t>soit 1 an d’inertie + 2 ans de processus administratifs plus tard</a:t>
            </a:r>
            <a:r>
              <a:rPr lang="fr-FR" dirty="0" smtClean="0">
                <a:solidFill>
                  <a:schemeClr val="tx2">
                    <a:lumMod val="75000"/>
                  </a:schemeClr>
                </a:solidFill>
              </a:rPr>
              <a:t>,</a:t>
            </a:r>
            <a:br>
              <a:rPr lang="fr-FR" dirty="0" smtClean="0">
                <a:solidFill>
                  <a:schemeClr val="tx2">
                    <a:lumMod val="75000"/>
                  </a:schemeClr>
                </a:solidFill>
              </a:rPr>
            </a:br>
            <a:r>
              <a:rPr lang="fr-FR" dirty="0" smtClean="0">
                <a:solidFill>
                  <a:schemeClr val="tx2">
                    <a:lumMod val="75000"/>
                  </a:schemeClr>
                </a:solidFill>
              </a:rPr>
              <a:t>le 19 juin 2013 :</a:t>
            </a:r>
          </a:p>
          <a:p>
            <a:pPr marL="342000" lvl="2" indent="0">
              <a:spcAft>
                <a:spcPts val="500"/>
              </a:spcAft>
              <a:buNone/>
            </a:pPr>
            <a:r>
              <a:rPr lang="fr-FR" b="1" dirty="0" smtClean="0">
                <a:solidFill>
                  <a:schemeClr val="tx2">
                    <a:lumMod val="75000"/>
                  </a:schemeClr>
                </a:solidFill>
              </a:rPr>
              <a:t>Une convention-cadre est signée !</a:t>
            </a:r>
          </a:p>
          <a:p>
            <a:pPr marL="355600" indent="4763" algn="just">
              <a:buNone/>
            </a:pPr>
            <a:r>
              <a:rPr lang="fr-FR" sz="1400" dirty="0" smtClean="0">
                <a:solidFill>
                  <a:schemeClr val="accent4">
                    <a:lumMod val="75000"/>
                  </a:schemeClr>
                </a:solidFill>
              </a:rPr>
              <a:t>Politique globale et concertée sur le bassin </a:t>
            </a:r>
            <a:r>
              <a:rPr lang="fr-FR" sz="1400" i="1" dirty="0" smtClean="0">
                <a:solidFill>
                  <a:schemeClr val="accent4">
                    <a:lumMod val="75000"/>
                  </a:schemeClr>
                </a:solidFill>
              </a:rPr>
              <a:t>Argens et affluents pour réduire les conséquences des inondations </a:t>
            </a:r>
          </a:p>
          <a:p>
            <a:pPr marL="355600" indent="4763" algn="just">
              <a:buNone/>
            </a:pPr>
            <a:r>
              <a:rPr lang="fr-FR" sz="1400" dirty="0" smtClean="0">
                <a:solidFill>
                  <a:schemeClr val="accent4">
                    <a:lumMod val="75000"/>
                  </a:schemeClr>
                </a:solidFill>
              </a:rPr>
              <a:t>1</a:t>
            </a:r>
            <a:r>
              <a:rPr lang="fr-FR" sz="1400" baseline="30000" dirty="0" smtClean="0">
                <a:solidFill>
                  <a:schemeClr val="accent4">
                    <a:lumMod val="75000"/>
                  </a:schemeClr>
                </a:solidFill>
              </a:rPr>
              <a:t>ère</a:t>
            </a:r>
            <a:r>
              <a:rPr lang="fr-FR" sz="1400" dirty="0" smtClean="0">
                <a:solidFill>
                  <a:schemeClr val="accent4">
                    <a:lumMod val="75000"/>
                  </a:schemeClr>
                </a:solidFill>
              </a:rPr>
              <a:t> étape d'une démarche de prévention du PAPI d’intention piloté par la CG83 : 39 actions, 7 maîtres d’ouvrage, budget 5.7 </a:t>
            </a:r>
            <a:r>
              <a:rPr lang="fr-FR" sz="1400" dirty="0" err="1" smtClean="0">
                <a:solidFill>
                  <a:schemeClr val="accent4">
                    <a:lumMod val="75000"/>
                  </a:schemeClr>
                </a:solidFill>
              </a:rPr>
              <a:t>mio</a:t>
            </a:r>
            <a:r>
              <a:rPr lang="fr-FR" sz="1400" dirty="0" smtClean="0">
                <a:solidFill>
                  <a:schemeClr val="accent4">
                    <a:lumMod val="75000"/>
                  </a:schemeClr>
                </a:solidFill>
              </a:rPr>
              <a:t> €, financés par l’État 40% (FPRNM + BOP 181), le Var 20%, la région PACA 15%. </a:t>
            </a:r>
          </a:p>
          <a:p>
            <a:pPr marL="355600" indent="4763" algn="just">
              <a:buNone/>
            </a:pPr>
            <a:r>
              <a:rPr lang="fr-FR" sz="1400" b="1" dirty="0" smtClean="0">
                <a:solidFill>
                  <a:schemeClr val="accent4">
                    <a:lumMod val="75000"/>
                  </a:schemeClr>
                </a:solidFill>
              </a:rPr>
              <a:t>Seules les actions N°17 </a:t>
            </a:r>
            <a:r>
              <a:rPr lang="fr-FR" sz="1400" dirty="0" smtClean="0">
                <a:solidFill>
                  <a:schemeClr val="accent4">
                    <a:lumMod val="75000"/>
                  </a:schemeClr>
                </a:solidFill>
              </a:rPr>
              <a:t>(CG83/AFAF, 13k€) </a:t>
            </a:r>
            <a:r>
              <a:rPr lang="fr-FR" sz="1400" b="1" dirty="0" smtClean="0">
                <a:solidFill>
                  <a:schemeClr val="accent4">
                    <a:lumMod val="75000"/>
                  </a:schemeClr>
                </a:solidFill>
              </a:rPr>
              <a:t>et N°28 </a:t>
            </a:r>
            <a:r>
              <a:rPr lang="fr-FR" sz="1400" dirty="0" smtClean="0">
                <a:solidFill>
                  <a:schemeClr val="accent4">
                    <a:lumMod val="75000"/>
                  </a:schemeClr>
                </a:solidFill>
              </a:rPr>
              <a:t>(SIACIA,143 K€) </a:t>
            </a:r>
            <a:r>
              <a:rPr lang="fr-FR" sz="1400" b="1" dirty="0" smtClean="0">
                <a:solidFill>
                  <a:schemeClr val="accent4">
                    <a:lumMod val="75000"/>
                  </a:schemeClr>
                </a:solidFill>
              </a:rPr>
              <a:t>concernent la Basse Vallée de l’Argens !</a:t>
            </a:r>
          </a:p>
          <a:p>
            <a:pPr marL="342000" lvl="2" indent="0">
              <a:spcAft>
                <a:spcPts val="500"/>
              </a:spcAft>
              <a:buNone/>
            </a:pPr>
            <a:endParaRPr lang="fr-FR" b="1" dirty="0" smtClean="0">
              <a:solidFill>
                <a:schemeClr val="accent4">
                  <a:lumMod val="75000"/>
                </a:schemeClr>
              </a:solidFill>
            </a:endParaRPr>
          </a:p>
        </p:txBody>
      </p:sp>
      <p:sp>
        <p:nvSpPr>
          <p:cNvPr id="8" name="Footer Placeholder 4"/>
          <p:cNvSpPr>
            <a:spLocks noGrp="1"/>
          </p:cNvSpPr>
          <p:nvPr>
            <p:ph type="ftr" sz="quarter" idx="11"/>
          </p:nvPr>
        </p:nvSpPr>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2" name="TextBox 1"/>
          <p:cNvSpPr txBox="1"/>
          <p:nvPr/>
        </p:nvSpPr>
        <p:spPr>
          <a:xfrm>
            <a:off x="1835696" y="692696"/>
            <a:ext cx="2664296" cy="369332"/>
          </a:xfrm>
          <a:prstGeom prst="rect">
            <a:avLst/>
          </a:prstGeom>
          <a:noFill/>
        </p:spPr>
        <p:txBody>
          <a:bodyPr wrap="square" rtlCol="0">
            <a:spAutoFit/>
          </a:bodyPr>
          <a:lstStyle/>
          <a:p>
            <a:endParaRPr lang="fr-FR" dirty="0"/>
          </a:p>
        </p:txBody>
      </p:sp>
      <p:sp>
        <p:nvSpPr>
          <p:cNvPr id="9" name="Rectangle 8"/>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835696" y="692696"/>
            <a:ext cx="2664296" cy="369332"/>
          </a:xfrm>
          <a:prstGeom prst="rect">
            <a:avLst/>
          </a:prstGeom>
          <a:noFill/>
        </p:spPr>
        <p:txBody>
          <a:bodyPr wrap="square" rtlCol="0">
            <a:spAutoFit/>
          </a:bodyPr>
          <a:lstStyle/>
          <a:p>
            <a:endParaRPr lang="fr-FR" dirty="0"/>
          </a:p>
        </p:txBody>
      </p:sp>
      <p:sp>
        <p:nvSpPr>
          <p:cNvPr id="3" name="Title 2"/>
          <p:cNvSpPr>
            <a:spLocks noGrp="1"/>
          </p:cNvSpPr>
          <p:nvPr>
            <p:ph type="title"/>
          </p:nvPr>
        </p:nvSpPr>
        <p:spPr>
          <a:xfrm>
            <a:off x="467544" y="260649"/>
            <a:ext cx="8060432" cy="1224136"/>
          </a:xfrm>
        </p:spPr>
        <p:txBody>
          <a:bodyPr>
            <a:normAutofit fontScale="90000"/>
          </a:bodyPr>
          <a:lstStyle/>
          <a:p>
            <a:r>
              <a:rPr lang="fr-FR" b="1" dirty="0" smtClean="0">
                <a:effectLst>
                  <a:outerShdw blurRad="38100" dist="38100" dir="2700000" algn="tl">
                    <a:srgbClr val="000000">
                      <a:alpha val="43137"/>
                    </a:srgbClr>
                  </a:outerShdw>
                </a:effectLst>
                <a:latin typeface="Arial" charset="0"/>
              </a:rPr>
              <a:t>Étude des blocages et</a:t>
            </a:r>
            <a:br>
              <a:rPr lang="fr-FR" b="1" dirty="0" smtClean="0">
                <a:effectLst>
                  <a:outerShdw blurRad="38100" dist="38100" dir="2700000" algn="tl">
                    <a:srgbClr val="000000">
                      <a:alpha val="43137"/>
                    </a:srgbClr>
                  </a:outerShdw>
                </a:effectLst>
                <a:latin typeface="Arial" charset="0"/>
              </a:rPr>
            </a:br>
            <a:r>
              <a:rPr lang="fr-FR" b="1" dirty="0" smtClean="0">
                <a:effectLst>
                  <a:outerShdw blurRad="38100" dist="38100" dir="2700000" algn="tl">
                    <a:srgbClr val="000000">
                      <a:alpha val="43137"/>
                    </a:srgbClr>
                  </a:outerShdw>
                </a:effectLst>
                <a:latin typeface="Arial" charset="0"/>
              </a:rPr>
              <a:t>d'un processus non abouti</a:t>
            </a:r>
            <a:endParaRPr lang="fr-FR" b="1" dirty="0">
              <a:effectLst>
                <a:outerShdw blurRad="38100" dist="38100" dir="2700000" algn="tl">
                  <a:srgbClr val="000000">
                    <a:alpha val="43137"/>
                  </a:srgbClr>
                </a:outerShdw>
              </a:effectLst>
            </a:endParaRPr>
          </a:p>
        </p:txBody>
      </p:sp>
      <p:sp>
        <p:nvSpPr>
          <p:cNvPr id="5" name="Text Placeholder 4"/>
          <p:cNvSpPr>
            <a:spLocks noGrp="1"/>
          </p:cNvSpPr>
          <p:nvPr>
            <p:ph type="body" idx="1"/>
          </p:nvPr>
        </p:nvSpPr>
        <p:spPr>
          <a:xfrm>
            <a:off x="395536" y="1556792"/>
            <a:ext cx="8496944" cy="4680520"/>
          </a:xfrm>
        </p:spPr>
        <p:txBody>
          <a:bodyPr>
            <a:normAutofit/>
          </a:bodyPr>
          <a:lstStyle/>
          <a:p>
            <a:pPr marL="342900" indent="-342900"/>
            <a:r>
              <a:rPr lang="fr-FR" dirty="0" smtClean="0">
                <a:solidFill>
                  <a:schemeClr val="tx2">
                    <a:lumMod val="75000"/>
                  </a:schemeClr>
                </a:solidFill>
                <a:ea typeface="Calibri"/>
                <a:cs typeface="Times New Roman"/>
              </a:rPr>
              <a:t>2. Les dysfonctionnements</a:t>
            </a:r>
          </a:p>
          <a:p>
            <a:pPr marL="342900" indent="-342900"/>
            <a:r>
              <a:rPr lang="fr-FR" dirty="0" smtClean="0">
                <a:solidFill>
                  <a:schemeClr val="tx2">
                    <a:lumMod val="75000"/>
                  </a:schemeClr>
                </a:solidFill>
                <a:ea typeface="Calibri"/>
                <a:cs typeface="Times New Roman"/>
              </a:rPr>
              <a:t>	2.7.2. </a:t>
            </a:r>
            <a:r>
              <a:rPr lang="fr-FR" dirty="0" smtClean="0">
                <a:solidFill>
                  <a:schemeClr val="tx2">
                    <a:lumMod val="75000"/>
                  </a:schemeClr>
                </a:solidFill>
              </a:rPr>
              <a:t>Inertie et « temps administratif »</a:t>
            </a:r>
            <a:endParaRPr lang="fr-FR" sz="1400" dirty="0" smtClean="0">
              <a:solidFill>
                <a:schemeClr val="tx2">
                  <a:lumMod val="75000"/>
                </a:schemeClr>
              </a:solidFill>
            </a:endParaRPr>
          </a:p>
          <a:p>
            <a:pPr marL="450850">
              <a:spcBef>
                <a:spcPts val="18600"/>
              </a:spcBef>
            </a:pPr>
            <a:r>
              <a:rPr lang="fr-FR" sz="1600" b="1" dirty="0" smtClean="0">
                <a:solidFill>
                  <a:schemeClr val="tx2">
                    <a:lumMod val="75000"/>
                  </a:schemeClr>
                </a:solidFill>
              </a:rPr>
              <a:t>Il manque tragiquement</a:t>
            </a:r>
            <a:r>
              <a:rPr lang="fr-FR" sz="1600" dirty="0" smtClean="0">
                <a:solidFill>
                  <a:schemeClr val="tx2">
                    <a:lumMod val="75000"/>
                  </a:schemeClr>
                </a:solidFill>
              </a:rPr>
              <a:t> la structure de gouvernance qui portera</a:t>
            </a:r>
            <a:br>
              <a:rPr lang="fr-FR" sz="1600" dirty="0" smtClean="0">
                <a:solidFill>
                  <a:schemeClr val="tx2">
                    <a:lumMod val="75000"/>
                  </a:schemeClr>
                </a:solidFill>
              </a:rPr>
            </a:br>
            <a:r>
              <a:rPr lang="fr-FR" sz="1600" b="1" dirty="0" smtClean="0">
                <a:solidFill>
                  <a:schemeClr val="tx2">
                    <a:lumMod val="75000"/>
                  </a:schemeClr>
                </a:solidFill>
              </a:rPr>
              <a:t>le PAPI complet</a:t>
            </a:r>
            <a:r>
              <a:rPr lang="fr-FR" sz="1600" dirty="0" smtClean="0">
                <a:solidFill>
                  <a:schemeClr val="tx2">
                    <a:lumMod val="75000"/>
                  </a:schemeClr>
                </a:solidFill>
              </a:rPr>
              <a:t> :</a:t>
            </a:r>
            <a:br>
              <a:rPr lang="fr-FR" sz="1600" dirty="0" smtClean="0">
                <a:solidFill>
                  <a:schemeClr val="tx2">
                    <a:lumMod val="75000"/>
                  </a:schemeClr>
                </a:solidFill>
              </a:rPr>
            </a:br>
            <a:r>
              <a:rPr lang="fr-FR" sz="1600" b="1" dirty="0" smtClean="0">
                <a:solidFill>
                  <a:schemeClr val="tx2">
                    <a:lumMod val="75000"/>
                  </a:schemeClr>
                </a:solidFill>
              </a:rPr>
              <a:t>Les sinistrés attendent toujours</a:t>
            </a:r>
            <a:r>
              <a:rPr lang="fr-FR" sz="1600" dirty="0" smtClean="0">
                <a:solidFill>
                  <a:schemeClr val="tx2">
                    <a:lumMod val="75000"/>
                  </a:schemeClr>
                </a:solidFill>
              </a:rPr>
              <a:t> la démarche concrète de </a:t>
            </a:r>
            <a:r>
              <a:rPr lang="fr-FR" sz="1600" b="1" dirty="0" smtClean="0">
                <a:solidFill>
                  <a:schemeClr val="tx2">
                    <a:lumMod val="75000"/>
                  </a:schemeClr>
                </a:solidFill>
              </a:rPr>
              <a:t>réduction de la vulnérabilité aux inondations</a:t>
            </a:r>
            <a:r>
              <a:rPr lang="fr-FR" sz="1600" dirty="0" smtClean="0">
                <a:solidFill>
                  <a:schemeClr val="tx2">
                    <a:lumMod val="75000"/>
                  </a:schemeClr>
                </a:solidFill>
              </a:rPr>
              <a:t> pour protéger vies, biens, activités et emplois dans la Basse Vallée de l’Argens</a:t>
            </a:r>
          </a:p>
        </p:txBody>
      </p:sp>
      <p:sp>
        <p:nvSpPr>
          <p:cNvPr id="6" name="Slide Number Placeholder 5"/>
          <p:cNvSpPr>
            <a:spLocks noGrp="1"/>
          </p:cNvSpPr>
          <p:nvPr>
            <p:ph type="sldNum" sz="quarter" idx="12"/>
          </p:nvPr>
        </p:nvSpPr>
        <p:spPr/>
        <p:txBody>
          <a:bodyPr/>
          <a:lstStyle/>
          <a:p>
            <a:fld id="{773A0A98-C74B-4A8E-8C94-34FEA95E1F93}" type="slidenum">
              <a:rPr lang="fr-FR" smtClean="0"/>
              <a:pPr/>
              <a:t>42</a:t>
            </a:fld>
            <a:endParaRPr lang="fr-FR"/>
          </a:p>
        </p:txBody>
      </p:sp>
      <p:grpSp>
        <p:nvGrpSpPr>
          <p:cNvPr id="13" name="Group 12"/>
          <p:cNvGrpSpPr/>
          <p:nvPr/>
        </p:nvGrpSpPr>
        <p:grpSpPr>
          <a:xfrm>
            <a:off x="539552" y="2474866"/>
            <a:ext cx="8208912" cy="2196300"/>
            <a:chOff x="539552" y="2474866"/>
            <a:chExt cx="8208912" cy="2196300"/>
          </a:xfrm>
        </p:grpSpPr>
        <p:pic>
          <p:nvPicPr>
            <p:cNvPr id="8" name="Picture 7" descr="Photo à ajouter.jpg"/>
            <p:cNvPicPr>
              <a:picLocks noChangeAspect="1"/>
            </p:cNvPicPr>
            <p:nvPr/>
          </p:nvPicPr>
          <p:blipFill>
            <a:blip r:embed="rId3" cstate="print"/>
            <a:stretch>
              <a:fillRect/>
            </a:stretch>
          </p:blipFill>
          <p:spPr>
            <a:xfrm>
              <a:off x="539552" y="2506710"/>
              <a:ext cx="3096344" cy="2132613"/>
            </a:xfrm>
            <a:prstGeom prst="rect">
              <a:avLst/>
            </a:prstGeom>
          </p:spPr>
        </p:pic>
        <p:pic>
          <p:nvPicPr>
            <p:cNvPr id="9" name="Picture 8" descr="Photo à ajouter.jpg"/>
            <p:cNvPicPr>
              <a:picLocks noChangeAspect="1"/>
            </p:cNvPicPr>
            <p:nvPr/>
          </p:nvPicPr>
          <p:blipFill>
            <a:blip r:embed="rId4" cstate="print"/>
            <a:stretch>
              <a:fillRect/>
            </a:stretch>
          </p:blipFill>
          <p:spPr>
            <a:xfrm>
              <a:off x="5652120" y="2474866"/>
              <a:ext cx="3096344" cy="2196300"/>
            </a:xfrm>
            <a:prstGeom prst="rect">
              <a:avLst/>
            </a:prstGeom>
          </p:spPr>
        </p:pic>
        <p:sp>
          <p:nvSpPr>
            <p:cNvPr id="10" name="TextBox 9"/>
            <p:cNvSpPr txBox="1"/>
            <p:nvPr/>
          </p:nvSpPr>
          <p:spPr>
            <a:xfrm>
              <a:off x="3707904" y="3111351"/>
              <a:ext cx="1872208" cy="923330"/>
            </a:xfrm>
            <a:prstGeom prst="rect">
              <a:avLst/>
            </a:prstGeom>
            <a:noFill/>
          </p:spPr>
          <p:txBody>
            <a:bodyPr wrap="square" rtlCol="0">
              <a:spAutoFit/>
            </a:bodyPr>
            <a:lstStyle/>
            <a:p>
              <a:pPr algn="ctr">
                <a:spcBef>
                  <a:spcPts val="1800"/>
                </a:spcBef>
              </a:pPr>
              <a:r>
                <a:rPr lang="fr-FR" b="1" dirty="0" smtClean="0"/>
                <a:t>Des études…</a:t>
              </a:r>
              <a:br>
                <a:rPr lang="fr-FR" b="1" dirty="0" smtClean="0"/>
              </a:br>
              <a:r>
                <a:rPr lang="fr-FR" b="1" dirty="0" smtClean="0"/>
                <a:t>encore</a:t>
              </a:r>
              <a:br>
                <a:rPr lang="fr-FR" b="1" dirty="0" smtClean="0"/>
              </a:br>
              <a:r>
                <a:rPr lang="fr-FR" b="1" dirty="0" smtClean="0"/>
                <a:t>des études ! </a:t>
              </a:r>
              <a:endParaRPr lang="fr-FR" b="1" dirty="0"/>
            </a:p>
          </p:txBody>
        </p:sp>
      </p:grpSp>
      <p:sp>
        <p:nvSpPr>
          <p:cNvPr id="11" name="Footer Placeholder 4"/>
          <p:cNvSpPr>
            <a:spLocks noGrp="1"/>
          </p:cNvSpPr>
          <p:nvPr>
            <p:ph type="ftr" sz="quarter" idx="11"/>
          </p:nvPr>
        </p:nvSpPr>
        <p:spPr>
          <a:xfrm>
            <a:off x="755576" y="6237312"/>
            <a:ext cx="8280920" cy="457200"/>
          </a:xfrm>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12" name="Rectangle 11"/>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692696"/>
            <a:ext cx="2664296" cy="369332"/>
          </a:xfrm>
          <a:prstGeom prst="rect">
            <a:avLst/>
          </a:prstGeom>
          <a:noFill/>
        </p:spPr>
        <p:txBody>
          <a:bodyPr wrap="square" rtlCol="0">
            <a:spAutoFit/>
          </a:bodyPr>
          <a:lstStyle/>
          <a:p>
            <a:endParaRPr lang="fr-FR" dirty="0"/>
          </a:p>
        </p:txBody>
      </p:sp>
      <p:sp>
        <p:nvSpPr>
          <p:cNvPr id="3" name="Title 2"/>
          <p:cNvSpPr>
            <a:spLocks noGrp="1"/>
          </p:cNvSpPr>
          <p:nvPr>
            <p:ph type="title"/>
          </p:nvPr>
        </p:nvSpPr>
        <p:spPr>
          <a:xfrm>
            <a:off x="827584" y="332656"/>
            <a:ext cx="7772400" cy="1362075"/>
          </a:xfrm>
        </p:spPr>
        <p:txBody>
          <a:bodyPr>
            <a:normAutofit/>
          </a:bodyPr>
          <a:lstStyle/>
          <a:p>
            <a:r>
              <a:rPr lang="fr-FR" b="1" dirty="0" smtClean="0">
                <a:effectLst>
                  <a:outerShdw blurRad="38100" dist="38100" dir="2700000" algn="tl">
                    <a:srgbClr val="000000">
                      <a:alpha val="43137"/>
                    </a:srgbClr>
                  </a:outerShdw>
                </a:effectLst>
                <a:latin typeface="Arial" charset="0"/>
              </a:rPr>
              <a:t>Étude des blocages et d'un processus non abouti</a:t>
            </a:r>
            <a:endParaRPr lang="fr-FR" b="1" dirty="0">
              <a:effectLst>
                <a:outerShdw blurRad="38100" dist="38100" dir="2700000" algn="tl">
                  <a:srgbClr val="000000">
                    <a:alpha val="43137"/>
                  </a:srgbClr>
                </a:outerShdw>
              </a:effectLst>
            </a:endParaRPr>
          </a:p>
        </p:txBody>
      </p:sp>
      <p:sp>
        <p:nvSpPr>
          <p:cNvPr id="5" name="Text Placeholder 4"/>
          <p:cNvSpPr>
            <a:spLocks noGrp="1"/>
          </p:cNvSpPr>
          <p:nvPr>
            <p:ph type="body" idx="1"/>
          </p:nvPr>
        </p:nvSpPr>
        <p:spPr>
          <a:xfrm>
            <a:off x="251520" y="2132856"/>
            <a:ext cx="8712968" cy="4032448"/>
          </a:xfrm>
        </p:spPr>
        <p:txBody>
          <a:bodyPr>
            <a:normAutofit/>
          </a:bodyPr>
          <a:lstStyle/>
          <a:p>
            <a:pPr marL="342900" indent="-342900"/>
            <a:r>
              <a:rPr lang="fr-FR" dirty="0" smtClean="0">
                <a:solidFill>
                  <a:schemeClr val="tx2">
                    <a:lumMod val="75000"/>
                  </a:schemeClr>
                </a:solidFill>
                <a:effectLst>
                  <a:outerShdw blurRad="38100" dist="38100" dir="2700000" algn="tl">
                    <a:srgbClr val="000000">
                      <a:alpha val="43137"/>
                    </a:srgbClr>
                  </a:outerShdw>
                </a:effectLst>
                <a:ea typeface="Calibri"/>
                <a:cs typeface="Times New Roman"/>
              </a:rPr>
              <a:t>3. Les voies concrètes de la résilience</a:t>
            </a:r>
          </a:p>
          <a:p>
            <a:pPr marL="987425" indent="-542925"/>
            <a:r>
              <a:rPr lang="fr-FR" sz="1800" dirty="0" smtClean="0">
                <a:solidFill>
                  <a:schemeClr val="tx2">
                    <a:lumMod val="75000"/>
                  </a:schemeClr>
                </a:solidFill>
                <a:ea typeface="Calibri"/>
                <a:cs typeface="Times New Roman"/>
              </a:rPr>
              <a:t>3.1. Les actions et contre-actions municipales</a:t>
            </a:r>
            <a:br>
              <a:rPr lang="fr-FR" sz="1800" dirty="0" smtClean="0">
                <a:solidFill>
                  <a:schemeClr val="tx2">
                    <a:lumMod val="75000"/>
                  </a:schemeClr>
                </a:solidFill>
                <a:ea typeface="Calibri"/>
                <a:cs typeface="Times New Roman"/>
              </a:rPr>
            </a:br>
            <a:r>
              <a:rPr lang="fr-FR" sz="1200" dirty="0" smtClean="0">
                <a:solidFill>
                  <a:schemeClr val="tx2">
                    <a:lumMod val="75000"/>
                  </a:schemeClr>
                </a:solidFill>
                <a:ea typeface="Calibri"/>
                <a:cs typeface="Times New Roman"/>
              </a:rPr>
              <a:t>« Pas d’éloge flatteur sans la liberté de blâmer » !</a:t>
            </a:r>
            <a:endParaRPr lang="fr-FR" sz="1800" dirty="0" smtClean="0">
              <a:solidFill>
                <a:schemeClr val="tx2">
                  <a:lumMod val="75000"/>
                </a:schemeClr>
              </a:solidFill>
              <a:ea typeface="Calibri"/>
              <a:cs typeface="Times New Roman"/>
            </a:endParaRPr>
          </a:p>
          <a:p>
            <a:pPr marL="987425" lvl="0" indent="-542925">
              <a:buClr>
                <a:srgbClr val="D34817"/>
              </a:buClr>
            </a:pPr>
            <a:r>
              <a:rPr lang="fr-FR" sz="1800" dirty="0" smtClean="0">
                <a:solidFill>
                  <a:schemeClr val="tx2">
                    <a:lumMod val="75000"/>
                  </a:schemeClr>
                </a:solidFill>
                <a:ea typeface="Calibri"/>
                <a:cs typeface="Times New Roman"/>
              </a:rPr>
              <a:t>3.2. L’appel de VIVA à </a:t>
            </a:r>
            <a:r>
              <a:rPr lang="fr-FR" sz="1800" dirty="0" smtClean="0">
                <a:solidFill>
                  <a:schemeClr val="tx2">
                    <a:lumMod val="75000"/>
                  </a:schemeClr>
                </a:solidFill>
              </a:rPr>
              <a:t>l’État</a:t>
            </a:r>
            <a:r>
              <a:rPr lang="fr-FR" sz="1800" dirty="0" smtClean="0">
                <a:solidFill>
                  <a:schemeClr val="tx2">
                    <a:lumMod val="75000"/>
                  </a:schemeClr>
                </a:solidFill>
                <a:ea typeface="Calibri"/>
                <a:cs typeface="Times New Roman"/>
              </a:rPr>
              <a:t/>
            </a:r>
            <a:br>
              <a:rPr lang="fr-FR" sz="1800" dirty="0" smtClean="0">
                <a:solidFill>
                  <a:schemeClr val="tx2">
                    <a:lumMod val="75000"/>
                  </a:schemeClr>
                </a:solidFill>
                <a:ea typeface="Calibri"/>
                <a:cs typeface="Times New Roman"/>
              </a:rPr>
            </a:br>
            <a:r>
              <a:rPr lang="fr-FR" sz="1200" dirty="0" smtClean="0">
                <a:solidFill>
                  <a:schemeClr val="tx2">
                    <a:lumMod val="75000"/>
                  </a:schemeClr>
                </a:solidFill>
                <a:ea typeface="Calibri"/>
                <a:cs typeface="Times New Roman"/>
              </a:rPr>
              <a:t>La sécurité (prévention, protection du pouvoir régalien de l’</a:t>
            </a:r>
            <a:r>
              <a:rPr lang="fr-FR" sz="1200" dirty="0" smtClean="0">
                <a:solidFill>
                  <a:schemeClr val="tx2">
                    <a:lumMod val="75000"/>
                  </a:schemeClr>
                </a:solidFill>
              </a:rPr>
              <a:t> É</a:t>
            </a:r>
            <a:r>
              <a:rPr lang="fr-FR" sz="1200" dirty="0" smtClean="0">
                <a:solidFill>
                  <a:schemeClr val="tx2">
                    <a:lumMod val="75000"/>
                  </a:schemeClr>
                </a:solidFill>
                <a:ea typeface="Calibri"/>
                <a:cs typeface="Times New Roman"/>
              </a:rPr>
              <a:t>tat</a:t>
            </a:r>
            <a:endParaRPr lang="fr-FR" sz="1800" dirty="0" smtClean="0">
              <a:solidFill>
                <a:schemeClr val="tx2">
                  <a:lumMod val="75000"/>
                </a:schemeClr>
              </a:solidFill>
              <a:ea typeface="Calibri"/>
              <a:cs typeface="Times New Roman"/>
            </a:endParaRPr>
          </a:p>
          <a:p>
            <a:pPr marL="987425" lvl="0" indent="-542925">
              <a:buClr>
                <a:srgbClr val="D34817"/>
              </a:buClr>
            </a:pPr>
            <a:r>
              <a:rPr lang="fr-FR" sz="1800" dirty="0" smtClean="0">
                <a:solidFill>
                  <a:schemeClr val="tx2">
                    <a:lumMod val="75000"/>
                  </a:schemeClr>
                </a:solidFill>
                <a:ea typeface="Calibri"/>
                <a:cs typeface="Times New Roman"/>
              </a:rPr>
              <a:t>3.3. Vers un PAPI opérationnel (projet et cofinancement)</a:t>
            </a:r>
            <a:br>
              <a:rPr lang="fr-FR" sz="1800" dirty="0" smtClean="0">
                <a:solidFill>
                  <a:schemeClr val="tx2">
                    <a:lumMod val="75000"/>
                  </a:schemeClr>
                </a:solidFill>
                <a:ea typeface="Calibri"/>
                <a:cs typeface="Times New Roman"/>
              </a:rPr>
            </a:br>
            <a:r>
              <a:rPr lang="fr-FR" sz="1200" dirty="0" smtClean="0">
                <a:solidFill>
                  <a:schemeClr val="tx2">
                    <a:lumMod val="75000"/>
                  </a:schemeClr>
                </a:solidFill>
                <a:ea typeface="Calibri"/>
                <a:cs typeface="Times New Roman"/>
              </a:rPr>
              <a:t>Traiter les causes pour réduire les effets</a:t>
            </a:r>
            <a:endParaRPr lang="fr-FR" sz="1800" dirty="0" smtClean="0">
              <a:solidFill>
                <a:schemeClr val="tx2">
                  <a:lumMod val="75000"/>
                </a:schemeClr>
              </a:solidFill>
              <a:ea typeface="Calibri"/>
              <a:cs typeface="Times New Roman"/>
            </a:endParaRPr>
          </a:p>
          <a:p>
            <a:pPr marL="1165225" indent="-720725"/>
            <a:endParaRPr lang="fr-FR" dirty="0" smtClean="0">
              <a:ea typeface="Calibri"/>
              <a:cs typeface="Times New Roman"/>
            </a:endParaRPr>
          </a:p>
          <a:p>
            <a:pPr marL="1165225" indent="-720725" algn="ctr">
              <a:spcBef>
                <a:spcPts val="7200"/>
              </a:spcBef>
            </a:pPr>
            <a:r>
              <a:rPr lang="fr-FR" sz="1400" i="1" dirty="0" smtClean="0">
                <a:solidFill>
                  <a:schemeClr val="accent4">
                    <a:lumMod val="75000"/>
                  </a:schemeClr>
                </a:solidFill>
                <a:ea typeface="Calibri"/>
                <a:cs typeface="Times New Roman"/>
              </a:rPr>
              <a:t>Pour que le tissu social retrouve sa stabilité après une catastrophe, </a:t>
            </a:r>
          </a:p>
          <a:p>
            <a:pPr marL="1165225" indent="-720725" algn="ctr"/>
            <a:r>
              <a:rPr lang="fr-FR" sz="1400" i="1" dirty="0" smtClean="0">
                <a:solidFill>
                  <a:schemeClr val="accent4">
                    <a:lumMod val="75000"/>
                  </a:schemeClr>
                </a:solidFill>
                <a:ea typeface="Calibri"/>
                <a:cs typeface="Times New Roman"/>
              </a:rPr>
              <a:t>il faut qu’il se réorganise en sachant de quelles causes on a su réduire les effets.</a:t>
            </a:r>
          </a:p>
        </p:txBody>
      </p:sp>
      <p:sp>
        <p:nvSpPr>
          <p:cNvPr id="6" name="Slide Number Placeholder 5"/>
          <p:cNvSpPr>
            <a:spLocks noGrp="1"/>
          </p:cNvSpPr>
          <p:nvPr>
            <p:ph type="sldNum" sz="quarter" idx="12"/>
          </p:nvPr>
        </p:nvSpPr>
        <p:spPr/>
        <p:txBody>
          <a:bodyPr/>
          <a:lstStyle/>
          <a:p>
            <a:fld id="{773A0A98-C74B-4A8E-8C94-34FEA95E1F93}" type="slidenum">
              <a:rPr lang="fr-FR" smtClean="0"/>
              <a:pPr/>
              <a:t>43</a:t>
            </a:fld>
            <a:endParaRPr lang="fr-FR"/>
          </a:p>
        </p:txBody>
      </p:sp>
      <p:pic>
        <p:nvPicPr>
          <p:cNvPr id="8" name="Picture 7" descr="Photo à ajouter.jpg"/>
          <p:cNvPicPr>
            <a:picLocks noChangeAspect="1"/>
          </p:cNvPicPr>
          <p:nvPr/>
        </p:nvPicPr>
        <p:blipFill>
          <a:blip r:embed="rId2" cstate="print"/>
          <a:stretch>
            <a:fillRect/>
          </a:stretch>
        </p:blipFill>
        <p:spPr>
          <a:xfrm>
            <a:off x="4932040" y="4005064"/>
            <a:ext cx="1713549" cy="1339684"/>
          </a:xfrm>
          <a:prstGeom prst="rect">
            <a:avLst/>
          </a:prstGeom>
        </p:spPr>
      </p:pic>
      <p:sp>
        <p:nvSpPr>
          <p:cNvPr id="9" name="Footer Placeholder 4"/>
          <p:cNvSpPr>
            <a:spLocks noGrp="1"/>
          </p:cNvSpPr>
          <p:nvPr>
            <p:ph type="ftr" sz="quarter" idx="11"/>
          </p:nvPr>
        </p:nvSpPr>
        <p:spPr>
          <a:xfrm>
            <a:off x="755576" y="6237312"/>
            <a:ext cx="8280920" cy="457200"/>
          </a:xfrm>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10" name="Rectangle 9"/>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692696"/>
            <a:ext cx="2664296" cy="369332"/>
          </a:xfrm>
          <a:prstGeom prst="rect">
            <a:avLst/>
          </a:prstGeom>
          <a:noFill/>
        </p:spPr>
        <p:txBody>
          <a:bodyPr wrap="square" rtlCol="0">
            <a:spAutoFit/>
          </a:bodyPr>
          <a:lstStyle/>
          <a:p>
            <a:endParaRPr lang="fr-FR" dirty="0"/>
          </a:p>
        </p:txBody>
      </p:sp>
      <p:sp>
        <p:nvSpPr>
          <p:cNvPr id="3" name="Title 2"/>
          <p:cNvSpPr>
            <a:spLocks noGrp="1"/>
          </p:cNvSpPr>
          <p:nvPr>
            <p:ph type="title"/>
          </p:nvPr>
        </p:nvSpPr>
        <p:spPr/>
        <p:txBody>
          <a:bodyPr>
            <a:normAutofit fontScale="90000"/>
          </a:bodyPr>
          <a:lstStyle/>
          <a:p>
            <a:r>
              <a:rPr lang="fr-FR" b="1" dirty="0" smtClean="0">
                <a:effectLst>
                  <a:outerShdw blurRad="38100" dist="38100" dir="2700000" algn="tl">
                    <a:srgbClr val="000000">
                      <a:alpha val="43137"/>
                    </a:srgbClr>
                  </a:outerShdw>
                </a:effectLst>
                <a:latin typeface="Arial" charset="0"/>
              </a:rPr>
              <a:t>Étude des blocages et d'un processus non abouti</a:t>
            </a:r>
            <a:endParaRPr lang="fr-FR" b="1" dirty="0">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p:txBody>
          <a:bodyPr/>
          <a:lstStyle/>
          <a:p>
            <a:fld id="{773A0A98-C74B-4A8E-8C94-34FEA95E1F93}" type="slidenum">
              <a:rPr lang="fr-FR" smtClean="0"/>
              <a:pPr/>
              <a:t>44</a:t>
            </a:fld>
            <a:endParaRPr lang="fr-FR"/>
          </a:p>
        </p:txBody>
      </p:sp>
      <p:sp>
        <p:nvSpPr>
          <p:cNvPr id="5" name="Text Placeholder 4"/>
          <p:cNvSpPr>
            <a:spLocks noGrp="1"/>
          </p:cNvSpPr>
          <p:nvPr>
            <p:ph sz="quarter" idx="1"/>
          </p:nvPr>
        </p:nvSpPr>
        <p:spPr>
          <a:xfrm>
            <a:off x="914400" y="1772816"/>
            <a:ext cx="7772400" cy="4246984"/>
          </a:xfrm>
        </p:spPr>
        <p:txBody>
          <a:bodyPr>
            <a:normAutofit fontScale="55000" lnSpcReduction="20000"/>
          </a:bodyPr>
          <a:lstStyle/>
          <a:p>
            <a:pPr marL="342900" indent="-342900">
              <a:lnSpc>
                <a:spcPct val="120000"/>
              </a:lnSpc>
              <a:buNone/>
            </a:pPr>
            <a:r>
              <a:rPr lang="fr-FR" sz="3800" b="1" dirty="0" smtClean="0">
                <a:solidFill>
                  <a:schemeClr val="tx2">
                    <a:lumMod val="75000"/>
                  </a:schemeClr>
                </a:solidFill>
                <a:ea typeface="Calibri"/>
                <a:cs typeface="Times New Roman"/>
              </a:rPr>
              <a:t>3. Les voies concrètes de la résilience</a:t>
            </a:r>
          </a:p>
          <a:p>
            <a:pPr marL="987425" indent="-542925">
              <a:lnSpc>
                <a:spcPct val="120000"/>
              </a:lnSpc>
              <a:buNone/>
            </a:pPr>
            <a:r>
              <a:rPr lang="fr-FR" sz="2900" dirty="0" smtClean="0">
                <a:solidFill>
                  <a:schemeClr val="tx2">
                    <a:lumMod val="75000"/>
                  </a:schemeClr>
                </a:solidFill>
                <a:ea typeface="Calibri"/>
                <a:cs typeface="Times New Roman"/>
              </a:rPr>
              <a:t>3.1.1. Les actions et contre-actions municipales</a:t>
            </a:r>
            <a:br>
              <a:rPr lang="fr-FR" sz="2900" dirty="0" smtClean="0">
                <a:solidFill>
                  <a:schemeClr val="tx2">
                    <a:lumMod val="75000"/>
                  </a:schemeClr>
                </a:solidFill>
                <a:ea typeface="Calibri"/>
                <a:cs typeface="Times New Roman"/>
              </a:rPr>
            </a:br>
            <a:r>
              <a:rPr lang="fr-FR" sz="1900" dirty="0" smtClean="0">
                <a:solidFill>
                  <a:schemeClr val="tx2">
                    <a:lumMod val="75000"/>
                  </a:schemeClr>
                </a:solidFill>
                <a:ea typeface="Calibri"/>
                <a:cs typeface="Times New Roman"/>
              </a:rPr>
              <a:t>« Pas d’éloge flatteur sans la liberté de blâmer » !</a:t>
            </a:r>
            <a:endParaRPr lang="fr-FR" dirty="0" smtClean="0">
              <a:solidFill>
                <a:schemeClr val="tx2">
                  <a:lumMod val="75000"/>
                </a:schemeClr>
              </a:solidFill>
            </a:endParaRPr>
          </a:p>
          <a:p>
            <a:pPr marL="457200" indent="-6350">
              <a:lnSpc>
                <a:spcPct val="120000"/>
              </a:lnSpc>
              <a:buNone/>
            </a:pPr>
            <a:r>
              <a:rPr lang="fr-FR" b="1" dirty="0" smtClean="0">
                <a:solidFill>
                  <a:schemeClr val="tx2">
                    <a:lumMod val="75000"/>
                  </a:schemeClr>
                </a:solidFill>
              </a:rPr>
              <a:t>Des points très positifs (avec l’aide des services préfectoraux) : </a:t>
            </a:r>
          </a:p>
          <a:p>
            <a:pPr marL="715963" indent="-265113">
              <a:lnSpc>
                <a:spcPct val="120000"/>
              </a:lnSpc>
            </a:pPr>
            <a:r>
              <a:rPr lang="fr-FR" dirty="0" smtClean="0">
                <a:solidFill>
                  <a:schemeClr val="tx2">
                    <a:lumMod val="75000"/>
                  </a:schemeClr>
                </a:solidFill>
              </a:rPr>
              <a:t>Actions </a:t>
            </a:r>
            <a:r>
              <a:rPr lang="fr-FR" dirty="0" smtClean="0">
                <a:solidFill>
                  <a:schemeClr val="tx2">
                    <a:lumMod val="75000"/>
                  </a:schemeClr>
                </a:solidFill>
              </a:rPr>
              <a:t>des CCAS ;</a:t>
            </a:r>
            <a:endParaRPr lang="fr-FR" dirty="0" smtClean="0">
              <a:solidFill>
                <a:schemeClr val="tx2">
                  <a:lumMod val="75000"/>
                </a:schemeClr>
              </a:solidFill>
            </a:endParaRPr>
          </a:p>
          <a:p>
            <a:pPr marL="715963" indent="-265113">
              <a:lnSpc>
                <a:spcPct val="120000"/>
              </a:lnSpc>
            </a:pPr>
            <a:r>
              <a:rPr lang="fr-CH" dirty="0" smtClean="0">
                <a:solidFill>
                  <a:schemeClr val="tx2">
                    <a:lumMod val="75000"/>
                  </a:schemeClr>
                </a:solidFill>
              </a:rPr>
              <a:t>Remise </a:t>
            </a:r>
            <a:r>
              <a:rPr lang="fr-FR" dirty="0" smtClean="0">
                <a:solidFill>
                  <a:schemeClr val="tx2">
                    <a:lumMod val="75000"/>
                  </a:schemeClr>
                </a:solidFill>
              </a:rPr>
              <a:t>en état de la voirie et des ouvrages publics </a:t>
            </a:r>
            <a:r>
              <a:rPr lang="fr-FR" dirty="0" smtClean="0">
                <a:solidFill>
                  <a:schemeClr val="tx2">
                    <a:lumMod val="75000"/>
                  </a:schemeClr>
                </a:solidFill>
              </a:rPr>
              <a:t>;</a:t>
            </a:r>
            <a:endParaRPr lang="fr-CH" dirty="0" smtClean="0">
              <a:solidFill>
                <a:schemeClr val="tx2">
                  <a:lumMod val="75000"/>
                </a:schemeClr>
              </a:solidFill>
            </a:endParaRPr>
          </a:p>
          <a:p>
            <a:pPr marL="715963" indent="-265113">
              <a:lnSpc>
                <a:spcPct val="120000"/>
              </a:lnSpc>
            </a:pPr>
            <a:r>
              <a:rPr lang="fr-CH" dirty="0" smtClean="0">
                <a:solidFill>
                  <a:schemeClr val="tx2">
                    <a:lumMod val="75000"/>
                  </a:schemeClr>
                </a:solidFill>
              </a:rPr>
              <a:t>Création et amélioration </a:t>
            </a:r>
            <a:r>
              <a:rPr lang="fr-FR" dirty="0" smtClean="0">
                <a:solidFill>
                  <a:schemeClr val="tx2">
                    <a:lumMod val="75000"/>
                  </a:schemeClr>
                </a:solidFill>
              </a:rPr>
              <a:t>des systèmes d’alerte </a:t>
            </a:r>
            <a:r>
              <a:rPr lang="fr-FR" dirty="0" smtClean="0">
                <a:solidFill>
                  <a:schemeClr val="tx2">
                    <a:lumMod val="75000"/>
                  </a:schemeClr>
                </a:solidFill>
              </a:rPr>
              <a:t>;</a:t>
            </a:r>
            <a:endParaRPr lang="fr-FR" dirty="0" smtClean="0">
              <a:solidFill>
                <a:schemeClr val="tx2">
                  <a:lumMod val="75000"/>
                </a:schemeClr>
              </a:solidFill>
            </a:endParaRPr>
          </a:p>
          <a:p>
            <a:pPr marL="715963" indent="-265113">
              <a:lnSpc>
                <a:spcPct val="120000"/>
              </a:lnSpc>
            </a:pPr>
            <a:r>
              <a:rPr lang="fr-FR" dirty="0" smtClean="0">
                <a:solidFill>
                  <a:schemeClr val="tx2">
                    <a:lumMod val="75000"/>
                  </a:schemeClr>
                </a:solidFill>
              </a:rPr>
              <a:t>PPRI </a:t>
            </a:r>
            <a:r>
              <a:rPr lang="fr-FR" dirty="0" smtClean="0">
                <a:solidFill>
                  <a:schemeClr val="tx2">
                    <a:lumMod val="75000"/>
                  </a:schemeClr>
                </a:solidFill>
              </a:rPr>
              <a:t>anticipés </a:t>
            </a:r>
            <a:r>
              <a:rPr lang="fr-FR" dirty="0" smtClean="0">
                <a:solidFill>
                  <a:schemeClr val="tx2">
                    <a:lumMod val="75000"/>
                  </a:schemeClr>
                </a:solidFill>
              </a:rPr>
              <a:t>et PLU tenant compte des aléas</a:t>
            </a:r>
            <a:br>
              <a:rPr lang="fr-FR" dirty="0" smtClean="0">
                <a:solidFill>
                  <a:schemeClr val="tx2">
                    <a:lumMod val="75000"/>
                  </a:schemeClr>
                </a:solidFill>
              </a:rPr>
            </a:br>
            <a:r>
              <a:rPr lang="fr-FR" dirty="0" smtClean="0">
                <a:solidFill>
                  <a:schemeClr val="tx2">
                    <a:lumMod val="75000"/>
                  </a:schemeClr>
                </a:solidFill>
              </a:rPr>
              <a:t>et laisses de crues mais modifiables selon</a:t>
            </a:r>
            <a:br>
              <a:rPr lang="fr-FR" dirty="0" smtClean="0">
                <a:solidFill>
                  <a:schemeClr val="tx2">
                    <a:lumMod val="75000"/>
                  </a:schemeClr>
                </a:solidFill>
              </a:rPr>
            </a:br>
            <a:r>
              <a:rPr lang="fr-FR" dirty="0" smtClean="0">
                <a:solidFill>
                  <a:schemeClr val="tx2">
                    <a:lumMod val="75000"/>
                  </a:schemeClr>
                </a:solidFill>
              </a:rPr>
              <a:t>les travaux réalisés </a:t>
            </a:r>
            <a:r>
              <a:rPr lang="fr-FR" dirty="0" smtClean="0">
                <a:solidFill>
                  <a:schemeClr val="tx2">
                    <a:lumMod val="75000"/>
                  </a:schemeClr>
                </a:solidFill>
              </a:rPr>
              <a:t>;</a:t>
            </a:r>
            <a:endParaRPr lang="fr-FR" dirty="0" smtClean="0">
              <a:solidFill>
                <a:schemeClr val="tx2">
                  <a:lumMod val="75000"/>
                </a:schemeClr>
              </a:solidFill>
            </a:endParaRPr>
          </a:p>
          <a:p>
            <a:pPr marL="715963" indent="-265113">
              <a:lnSpc>
                <a:spcPct val="120000"/>
              </a:lnSpc>
            </a:pPr>
            <a:r>
              <a:rPr lang="fr-CH" dirty="0" smtClean="0">
                <a:solidFill>
                  <a:schemeClr val="tx2">
                    <a:lumMod val="75000"/>
                  </a:schemeClr>
                </a:solidFill>
              </a:rPr>
              <a:t>Certains élus et fonctionnaires sans réel support</a:t>
            </a:r>
            <a:br>
              <a:rPr lang="fr-CH" dirty="0" smtClean="0">
                <a:solidFill>
                  <a:schemeClr val="tx2">
                    <a:lumMod val="75000"/>
                  </a:schemeClr>
                </a:solidFill>
              </a:rPr>
            </a:br>
            <a:r>
              <a:rPr lang="fr-CH" dirty="0" smtClean="0">
                <a:solidFill>
                  <a:schemeClr val="tx2">
                    <a:lumMod val="75000"/>
                  </a:schemeClr>
                </a:solidFill>
              </a:rPr>
              <a:t>de leur hiérarchie ont aidés les sinistrés ;</a:t>
            </a:r>
            <a:endParaRPr lang="fr-FR" dirty="0" smtClean="0">
              <a:solidFill>
                <a:schemeClr val="tx2">
                  <a:lumMod val="75000"/>
                </a:schemeClr>
              </a:solidFill>
            </a:endParaRPr>
          </a:p>
          <a:p>
            <a:pPr marL="1165225" indent="-720725">
              <a:spcBef>
                <a:spcPts val="4800"/>
              </a:spcBef>
              <a:buNone/>
            </a:pPr>
            <a:r>
              <a:rPr lang="fr-FR" sz="2500" b="1" i="1" dirty="0" smtClean="0">
                <a:solidFill>
                  <a:schemeClr val="accent4"/>
                </a:solidFill>
                <a:ea typeface="Calibri"/>
                <a:cs typeface="Times New Roman"/>
              </a:rPr>
              <a:t>L’autonomie du Maire ne l’exonère pas du sens de ses responsabilités…</a:t>
            </a:r>
          </a:p>
        </p:txBody>
      </p:sp>
      <p:sp>
        <p:nvSpPr>
          <p:cNvPr id="9" name="Footer Placeholder 4"/>
          <p:cNvSpPr>
            <a:spLocks noGrp="1"/>
          </p:cNvSpPr>
          <p:nvPr>
            <p:ph type="ftr" sz="quarter" idx="11"/>
          </p:nvPr>
        </p:nvSpPr>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pic>
        <p:nvPicPr>
          <p:cNvPr id="8" name="Picture 7" descr="Photo à ajouter.jpg"/>
          <p:cNvPicPr>
            <a:picLocks noChangeAspect="1"/>
          </p:cNvPicPr>
          <p:nvPr/>
        </p:nvPicPr>
        <p:blipFill>
          <a:blip r:embed="rId2" cstate="print"/>
          <a:stretch>
            <a:fillRect/>
          </a:stretch>
        </p:blipFill>
        <p:spPr>
          <a:xfrm>
            <a:off x="6732240" y="3429000"/>
            <a:ext cx="1224136" cy="1788059"/>
          </a:xfrm>
          <a:prstGeom prst="rect">
            <a:avLst/>
          </a:prstGeom>
        </p:spPr>
      </p:pic>
      <p:sp>
        <p:nvSpPr>
          <p:cNvPr id="10" name="Rectangle 9"/>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692696"/>
            <a:ext cx="2664296" cy="369332"/>
          </a:xfrm>
          <a:prstGeom prst="rect">
            <a:avLst/>
          </a:prstGeom>
          <a:noFill/>
        </p:spPr>
        <p:txBody>
          <a:bodyPr wrap="square" rtlCol="0">
            <a:spAutoFit/>
          </a:bodyPr>
          <a:lstStyle/>
          <a:p>
            <a:endParaRPr lang="fr-FR" dirty="0"/>
          </a:p>
        </p:txBody>
      </p:sp>
      <p:sp>
        <p:nvSpPr>
          <p:cNvPr id="3" name="Title 2"/>
          <p:cNvSpPr>
            <a:spLocks noGrp="1"/>
          </p:cNvSpPr>
          <p:nvPr>
            <p:ph type="title"/>
          </p:nvPr>
        </p:nvSpPr>
        <p:spPr/>
        <p:txBody>
          <a:bodyPr>
            <a:normAutofit fontScale="90000"/>
          </a:bodyPr>
          <a:lstStyle/>
          <a:p>
            <a:r>
              <a:rPr lang="fr-FR" b="1" dirty="0" smtClean="0">
                <a:effectLst>
                  <a:outerShdw blurRad="38100" dist="38100" dir="2700000" algn="tl">
                    <a:srgbClr val="000000">
                      <a:alpha val="43137"/>
                    </a:srgbClr>
                  </a:outerShdw>
                </a:effectLst>
                <a:latin typeface="Arial" charset="0"/>
              </a:rPr>
              <a:t>Étude des blocages et d'un processus non abouti</a:t>
            </a:r>
            <a:endParaRPr lang="fr-FR" b="1" dirty="0">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p:txBody>
          <a:bodyPr/>
          <a:lstStyle/>
          <a:p>
            <a:fld id="{773A0A98-C74B-4A8E-8C94-34FEA95E1F93}" type="slidenum">
              <a:rPr lang="fr-FR" smtClean="0"/>
              <a:pPr/>
              <a:t>45</a:t>
            </a:fld>
            <a:endParaRPr lang="fr-FR"/>
          </a:p>
        </p:txBody>
      </p:sp>
      <p:sp>
        <p:nvSpPr>
          <p:cNvPr id="5" name="Text Placeholder 4"/>
          <p:cNvSpPr>
            <a:spLocks noGrp="1"/>
          </p:cNvSpPr>
          <p:nvPr>
            <p:ph sz="quarter" idx="1"/>
          </p:nvPr>
        </p:nvSpPr>
        <p:spPr>
          <a:xfrm>
            <a:off x="467544" y="1628800"/>
            <a:ext cx="8136904" cy="4572000"/>
          </a:xfrm>
        </p:spPr>
        <p:txBody>
          <a:bodyPr>
            <a:normAutofit fontScale="55000" lnSpcReduction="20000"/>
          </a:bodyPr>
          <a:lstStyle/>
          <a:p>
            <a:pPr marL="342900" indent="-342900">
              <a:buNone/>
            </a:pPr>
            <a:r>
              <a:rPr lang="fr-FR" sz="3800" b="1" dirty="0" smtClean="0">
                <a:solidFill>
                  <a:schemeClr val="tx2">
                    <a:lumMod val="75000"/>
                  </a:schemeClr>
                </a:solidFill>
                <a:ea typeface="Calibri"/>
                <a:cs typeface="Times New Roman"/>
              </a:rPr>
              <a:t>3. Les voies concrètes de la résilience</a:t>
            </a:r>
          </a:p>
          <a:p>
            <a:pPr marL="987425" indent="-542925">
              <a:lnSpc>
                <a:spcPct val="120000"/>
              </a:lnSpc>
              <a:buNone/>
            </a:pPr>
            <a:r>
              <a:rPr lang="fr-FR" sz="2900" dirty="0" smtClean="0">
                <a:solidFill>
                  <a:schemeClr val="tx2">
                    <a:lumMod val="75000"/>
                  </a:schemeClr>
                </a:solidFill>
                <a:ea typeface="Calibri"/>
                <a:cs typeface="Times New Roman"/>
              </a:rPr>
              <a:t>3.1.2. Les actions et contre-actions municipales</a:t>
            </a:r>
            <a:br>
              <a:rPr lang="fr-FR" sz="2900" dirty="0" smtClean="0">
                <a:solidFill>
                  <a:schemeClr val="tx2">
                    <a:lumMod val="75000"/>
                  </a:schemeClr>
                </a:solidFill>
                <a:ea typeface="Calibri"/>
                <a:cs typeface="Times New Roman"/>
              </a:rPr>
            </a:br>
            <a:r>
              <a:rPr lang="fr-FR" sz="1900" dirty="0" smtClean="0">
                <a:solidFill>
                  <a:schemeClr val="tx2">
                    <a:lumMod val="75000"/>
                  </a:schemeClr>
                </a:solidFill>
                <a:ea typeface="Calibri"/>
                <a:cs typeface="Times New Roman"/>
              </a:rPr>
              <a:t>« Pas d’éloge flatteur sans la liberté de blâmer » !</a:t>
            </a:r>
            <a:endParaRPr lang="fr-FR" sz="2900" dirty="0" smtClean="0">
              <a:solidFill>
                <a:schemeClr val="tx2">
                  <a:lumMod val="75000"/>
                </a:schemeClr>
              </a:solidFill>
              <a:ea typeface="Calibri"/>
              <a:cs typeface="Times New Roman"/>
            </a:endParaRPr>
          </a:p>
          <a:p>
            <a:pPr marL="715963" indent="-179388">
              <a:lnSpc>
                <a:spcPct val="120000"/>
              </a:lnSpc>
              <a:spcBef>
                <a:spcPts val="1800"/>
              </a:spcBef>
              <a:buNone/>
            </a:pPr>
            <a:r>
              <a:rPr lang="fr-FR" b="1" dirty="0" smtClean="0">
                <a:solidFill>
                  <a:schemeClr val="accent2">
                    <a:lumMod val="75000"/>
                  </a:schemeClr>
                </a:solidFill>
              </a:rPr>
              <a:t>Des points très négatifs : </a:t>
            </a:r>
          </a:p>
          <a:p>
            <a:pPr marL="715963" indent="-179388">
              <a:lnSpc>
                <a:spcPct val="120000"/>
              </a:lnSpc>
              <a:buFont typeface="Arial" pitchFamily="34" charset="0"/>
              <a:buChar char="•"/>
            </a:pPr>
            <a:r>
              <a:rPr lang="fr-FR" dirty="0" smtClean="0">
                <a:solidFill>
                  <a:schemeClr val="accent2">
                    <a:lumMod val="75000"/>
                  </a:schemeClr>
                </a:solidFill>
              </a:rPr>
              <a:t>Retour d’expérience (</a:t>
            </a:r>
            <a:r>
              <a:rPr lang="fr-FR" dirty="0" smtClean="0">
                <a:solidFill>
                  <a:schemeClr val="accent2">
                    <a:lumMod val="75000"/>
                  </a:schemeClr>
                </a:solidFill>
                <a:effectLst>
                  <a:outerShdw blurRad="38100" dist="38100" dir="2700000" algn="tl">
                    <a:srgbClr val="000000">
                      <a:alpha val="43137"/>
                    </a:srgbClr>
                  </a:outerShdw>
                </a:effectLst>
              </a:rPr>
              <a:t>REX) non exploité </a:t>
            </a:r>
            <a:r>
              <a:rPr lang="fr-FR" dirty="0" smtClean="0">
                <a:solidFill>
                  <a:schemeClr val="accent2">
                    <a:lumMod val="75000"/>
                  </a:schemeClr>
                </a:solidFill>
              </a:rPr>
              <a:t>; </a:t>
            </a:r>
          </a:p>
          <a:p>
            <a:pPr marL="715963" indent="-179388">
              <a:lnSpc>
                <a:spcPct val="120000"/>
              </a:lnSpc>
              <a:buFont typeface="Arial" pitchFamily="34" charset="0"/>
              <a:buChar char="•"/>
            </a:pPr>
            <a:r>
              <a:rPr lang="fr-FR" dirty="0" smtClean="0">
                <a:solidFill>
                  <a:schemeClr val="accent2">
                    <a:lumMod val="75000"/>
                  </a:schemeClr>
                </a:solidFill>
                <a:effectLst>
                  <a:outerShdw blurRad="38100" dist="38100" dir="2700000" algn="tl">
                    <a:srgbClr val="000000">
                      <a:alpha val="43137"/>
                    </a:srgbClr>
                  </a:outerShdw>
                </a:effectLst>
              </a:rPr>
              <a:t>Pas de ligne budgétaire spécifique </a:t>
            </a:r>
            <a:r>
              <a:rPr lang="fr-FR" dirty="0" smtClean="0">
                <a:solidFill>
                  <a:schemeClr val="accent2">
                    <a:lumMod val="75000"/>
                  </a:schemeClr>
                </a:solidFill>
              </a:rPr>
              <a:t>(p.ex. à Fréjus,</a:t>
            </a:r>
            <a:br>
              <a:rPr lang="fr-FR" dirty="0" smtClean="0">
                <a:solidFill>
                  <a:schemeClr val="accent2">
                    <a:lumMod val="75000"/>
                  </a:schemeClr>
                </a:solidFill>
              </a:rPr>
            </a:br>
            <a:r>
              <a:rPr lang="fr-FR" dirty="0" smtClean="0">
                <a:solidFill>
                  <a:schemeClr val="accent2">
                    <a:lumMod val="75000"/>
                  </a:schemeClr>
                </a:solidFill>
              </a:rPr>
              <a:t>40K</a:t>
            </a:r>
            <a:r>
              <a:rPr lang="fr-FR" dirty="0" smtClean="0">
                <a:solidFill>
                  <a:schemeClr val="accent2">
                    <a:lumMod val="75000"/>
                  </a:schemeClr>
                </a:solidFill>
              </a:rPr>
              <a:t>€ annuel pour le </a:t>
            </a:r>
            <a:r>
              <a:rPr lang="fr-FR" dirty="0" smtClean="0">
                <a:solidFill>
                  <a:schemeClr val="accent2">
                    <a:lumMod val="75000"/>
                  </a:schemeClr>
                </a:solidFill>
              </a:rPr>
              <a:t>SIACIA mais</a:t>
            </a:r>
            <a:br>
              <a:rPr lang="fr-FR" dirty="0" smtClean="0">
                <a:solidFill>
                  <a:schemeClr val="accent2">
                    <a:lumMod val="75000"/>
                  </a:schemeClr>
                </a:solidFill>
              </a:rPr>
            </a:br>
            <a:r>
              <a:rPr lang="fr-FR" dirty="0" smtClean="0">
                <a:solidFill>
                  <a:schemeClr val="accent2">
                    <a:lumMod val="75000"/>
                  </a:schemeClr>
                </a:solidFill>
              </a:rPr>
              <a:t>1 million </a:t>
            </a:r>
            <a:r>
              <a:rPr lang="fr-FR" dirty="0" smtClean="0">
                <a:solidFill>
                  <a:schemeClr val="accent2">
                    <a:lumMod val="75000"/>
                  </a:schemeClr>
                </a:solidFill>
              </a:rPr>
              <a:t>€ pour le club de football </a:t>
            </a:r>
            <a:r>
              <a:rPr lang="fr-FR" dirty="0" smtClean="0">
                <a:solidFill>
                  <a:schemeClr val="accent2">
                    <a:lumMod val="75000"/>
                  </a:schemeClr>
                </a:solidFill>
              </a:rPr>
              <a:t>!!! </a:t>
            </a:r>
            <a:endParaRPr lang="fr-FR" dirty="0" smtClean="0">
              <a:solidFill>
                <a:schemeClr val="accent2">
                  <a:lumMod val="75000"/>
                </a:schemeClr>
              </a:solidFill>
            </a:endParaRPr>
          </a:p>
          <a:p>
            <a:pPr marL="715963" indent="-179388">
              <a:lnSpc>
                <a:spcPct val="120000"/>
              </a:lnSpc>
              <a:buFont typeface="Arial" pitchFamily="34" charset="0"/>
              <a:buChar char="•"/>
            </a:pPr>
            <a:r>
              <a:rPr lang="fr-FR" dirty="0" smtClean="0">
                <a:solidFill>
                  <a:schemeClr val="accent2">
                    <a:lumMod val="75000"/>
                  </a:schemeClr>
                </a:solidFill>
                <a:effectLst>
                  <a:outerShdw blurRad="38100" dist="38100" dir="2700000" algn="tl">
                    <a:srgbClr val="000000">
                      <a:alpha val="43137"/>
                    </a:srgbClr>
                  </a:outerShdw>
                </a:effectLst>
              </a:rPr>
              <a:t>Tolérance </a:t>
            </a:r>
            <a:r>
              <a:rPr lang="fr-FR" dirty="0" smtClean="0">
                <a:solidFill>
                  <a:schemeClr val="accent2">
                    <a:lumMod val="75000"/>
                  </a:schemeClr>
                </a:solidFill>
                <a:effectLst>
                  <a:outerShdw blurRad="38100" dist="38100" dir="2700000" algn="tl">
                    <a:srgbClr val="000000">
                      <a:alpha val="43137"/>
                    </a:srgbClr>
                  </a:outerShdw>
                </a:effectLst>
              </a:rPr>
              <a:t>complice de </a:t>
            </a:r>
            <a:r>
              <a:rPr lang="fr-FR" dirty="0" smtClean="0">
                <a:solidFill>
                  <a:schemeClr val="accent2">
                    <a:lumMod val="75000"/>
                  </a:schemeClr>
                </a:solidFill>
                <a:effectLst>
                  <a:outerShdw blurRad="38100" dist="38100" dir="2700000" algn="tl">
                    <a:srgbClr val="000000">
                      <a:alpha val="43137"/>
                    </a:srgbClr>
                  </a:outerShdw>
                </a:effectLst>
              </a:rPr>
              <a:t>remblais illicites</a:t>
            </a:r>
            <a:r>
              <a:rPr lang="fr-FR" dirty="0" smtClean="0">
                <a:solidFill>
                  <a:schemeClr val="accent2">
                    <a:lumMod val="75000"/>
                  </a:schemeClr>
                </a:solidFill>
              </a:rPr>
              <a:t>,</a:t>
            </a:r>
            <a:br>
              <a:rPr lang="fr-FR" dirty="0" smtClean="0">
                <a:solidFill>
                  <a:schemeClr val="accent2">
                    <a:lumMod val="75000"/>
                  </a:schemeClr>
                </a:solidFill>
              </a:rPr>
            </a:br>
            <a:r>
              <a:rPr lang="fr-FR" dirty="0" smtClean="0">
                <a:solidFill>
                  <a:schemeClr val="accent2">
                    <a:lumMod val="75000"/>
                  </a:schemeClr>
                </a:solidFill>
              </a:rPr>
              <a:t>comblant les zones </a:t>
            </a:r>
            <a:r>
              <a:rPr lang="fr-FR" dirty="0" smtClean="0">
                <a:solidFill>
                  <a:schemeClr val="accent2">
                    <a:lumMod val="75000"/>
                  </a:schemeClr>
                </a:solidFill>
              </a:rPr>
              <a:t>naturelles </a:t>
            </a:r>
            <a:r>
              <a:rPr lang="fr-FR" dirty="0" smtClean="0">
                <a:solidFill>
                  <a:schemeClr val="accent2">
                    <a:lumMod val="75000"/>
                  </a:schemeClr>
                </a:solidFill>
              </a:rPr>
              <a:t>d’expansion</a:t>
            </a:r>
            <a:br>
              <a:rPr lang="fr-FR" dirty="0" smtClean="0">
                <a:solidFill>
                  <a:schemeClr val="accent2">
                    <a:lumMod val="75000"/>
                  </a:schemeClr>
                </a:solidFill>
              </a:rPr>
            </a:br>
            <a:r>
              <a:rPr lang="fr-FR" dirty="0" smtClean="0">
                <a:solidFill>
                  <a:schemeClr val="accent2">
                    <a:lumMod val="75000"/>
                  </a:schemeClr>
                </a:solidFill>
              </a:rPr>
              <a:t>de </a:t>
            </a:r>
            <a:r>
              <a:rPr lang="fr-FR" dirty="0" smtClean="0">
                <a:solidFill>
                  <a:schemeClr val="accent2">
                    <a:lumMod val="75000"/>
                  </a:schemeClr>
                </a:solidFill>
              </a:rPr>
              <a:t>crue, aggravant le risque </a:t>
            </a:r>
            <a:r>
              <a:rPr lang="fr-FR" dirty="0" smtClean="0">
                <a:solidFill>
                  <a:schemeClr val="accent2">
                    <a:lumMod val="75000"/>
                  </a:schemeClr>
                </a:solidFill>
              </a:rPr>
              <a:t>pour tous;</a:t>
            </a:r>
            <a:endParaRPr lang="fr-FR" dirty="0" smtClean="0">
              <a:solidFill>
                <a:schemeClr val="accent2">
                  <a:lumMod val="75000"/>
                </a:schemeClr>
              </a:solidFill>
            </a:endParaRPr>
          </a:p>
          <a:p>
            <a:pPr marL="715963" indent="-179388">
              <a:lnSpc>
                <a:spcPct val="120000"/>
              </a:lnSpc>
              <a:buFont typeface="Arial" pitchFamily="34" charset="0"/>
              <a:buChar char="•"/>
            </a:pPr>
            <a:r>
              <a:rPr lang="fr-FR" dirty="0" smtClean="0">
                <a:solidFill>
                  <a:schemeClr val="accent2">
                    <a:lumMod val="75000"/>
                  </a:schemeClr>
                </a:solidFill>
                <a:effectLst>
                  <a:outerShdw blurRad="38100" dist="38100" dir="2700000" algn="tl">
                    <a:srgbClr val="000000">
                      <a:alpha val="43137"/>
                    </a:srgbClr>
                  </a:outerShdw>
                </a:effectLst>
              </a:rPr>
              <a:t>Permis de construire de complaisance</a:t>
            </a:r>
            <a:r>
              <a:rPr lang="fr-FR" dirty="0" smtClean="0">
                <a:solidFill>
                  <a:schemeClr val="accent2">
                    <a:lumMod val="75000"/>
                  </a:schemeClr>
                </a:solidFill>
              </a:rPr>
              <a:t>,</a:t>
            </a:r>
            <a:br>
              <a:rPr lang="fr-FR" dirty="0" smtClean="0">
                <a:solidFill>
                  <a:schemeClr val="accent2">
                    <a:lumMod val="75000"/>
                  </a:schemeClr>
                </a:solidFill>
              </a:rPr>
            </a:br>
            <a:r>
              <a:rPr lang="fr-FR" dirty="0" smtClean="0">
                <a:solidFill>
                  <a:schemeClr val="accent2">
                    <a:lumMod val="75000"/>
                  </a:schemeClr>
                </a:solidFill>
              </a:rPr>
              <a:t>en zones inondables </a:t>
            </a:r>
            <a:r>
              <a:rPr lang="fr-FR" dirty="0" smtClean="0">
                <a:solidFill>
                  <a:schemeClr val="accent2">
                    <a:lumMod val="75000"/>
                  </a:schemeClr>
                </a:solidFill>
              </a:rPr>
              <a:t>;</a:t>
            </a:r>
          </a:p>
          <a:p>
            <a:pPr marL="715963" indent="-179388">
              <a:lnSpc>
                <a:spcPct val="120000"/>
              </a:lnSpc>
              <a:buFont typeface="Arial" pitchFamily="34" charset="0"/>
              <a:buChar char="•"/>
            </a:pPr>
            <a:r>
              <a:rPr lang="fr-FR" dirty="0" smtClean="0">
                <a:solidFill>
                  <a:schemeClr val="accent2">
                    <a:lumMod val="75000"/>
                  </a:schemeClr>
                </a:solidFill>
                <a:effectLst>
                  <a:outerShdw blurRad="38100" dist="38100" dir="2700000" algn="tl">
                    <a:srgbClr val="000000">
                      <a:alpha val="43137"/>
                    </a:srgbClr>
                  </a:outerShdw>
                </a:effectLst>
              </a:rPr>
              <a:t>Aucune initiative </a:t>
            </a:r>
            <a:r>
              <a:rPr lang="fr-FR" dirty="0" smtClean="0">
                <a:solidFill>
                  <a:schemeClr val="accent2">
                    <a:lumMod val="75000"/>
                  </a:schemeClr>
                </a:solidFill>
                <a:effectLst>
                  <a:outerShdw blurRad="38100" dist="38100" dir="2700000" algn="tl">
                    <a:srgbClr val="000000">
                      <a:alpha val="43137"/>
                    </a:srgbClr>
                  </a:outerShdw>
                </a:effectLst>
              </a:rPr>
              <a:t>concrète </a:t>
            </a:r>
            <a:r>
              <a:rPr lang="fr-FR" dirty="0" smtClean="0">
                <a:solidFill>
                  <a:schemeClr val="accent2">
                    <a:lumMod val="75000"/>
                  </a:schemeClr>
                </a:solidFill>
              </a:rPr>
              <a:t>en </a:t>
            </a:r>
            <a:r>
              <a:rPr lang="fr-FR" dirty="0" smtClean="0">
                <a:solidFill>
                  <a:schemeClr val="accent2">
                    <a:lumMod val="75000"/>
                  </a:schemeClr>
                </a:solidFill>
              </a:rPr>
              <a:t>faveur du </a:t>
            </a:r>
            <a:r>
              <a:rPr lang="fr-FR" dirty="0" smtClean="0">
                <a:solidFill>
                  <a:schemeClr val="accent2">
                    <a:lumMod val="75000"/>
                  </a:schemeClr>
                </a:solidFill>
              </a:rPr>
              <a:t>développement</a:t>
            </a:r>
            <a:br>
              <a:rPr lang="fr-FR" dirty="0" smtClean="0">
                <a:solidFill>
                  <a:schemeClr val="accent2">
                    <a:lumMod val="75000"/>
                  </a:schemeClr>
                </a:solidFill>
              </a:rPr>
            </a:br>
            <a:r>
              <a:rPr lang="fr-FR" dirty="0" smtClean="0">
                <a:solidFill>
                  <a:schemeClr val="accent2">
                    <a:lumMod val="75000"/>
                  </a:schemeClr>
                </a:solidFill>
              </a:rPr>
              <a:t>rural </a:t>
            </a:r>
            <a:r>
              <a:rPr lang="fr-FR" dirty="0" smtClean="0">
                <a:solidFill>
                  <a:schemeClr val="accent2">
                    <a:lumMod val="75000"/>
                  </a:schemeClr>
                </a:solidFill>
              </a:rPr>
              <a:t>et de l’habitabilité adaptée au delta (pilotis, etc.) ;</a:t>
            </a:r>
          </a:p>
          <a:p>
            <a:pPr marL="715963" indent="-179388">
              <a:lnSpc>
                <a:spcPct val="120000"/>
              </a:lnSpc>
              <a:buFont typeface="Arial" pitchFamily="34" charset="0"/>
              <a:buChar char="•"/>
            </a:pPr>
            <a:r>
              <a:rPr lang="fr-FR" dirty="0" smtClean="0">
                <a:solidFill>
                  <a:schemeClr val="accent2">
                    <a:lumMod val="75000"/>
                  </a:schemeClr>
                </a:solidFill>
                <a:effectLst>
                  <a:outerShdw blurRad="38100" dist="38100" dir="2700000" algn="tl">
                    <a:srgbClr val="000000">
                      <a:alpha val="43137"/>
                    </a:srgbClr>
                  </a:outerShdw>
                </a:effectLst>
              </a:rPr>
              <a:t>Carence globale de suivi </a:t>
            </a:r>
            <a:r>
              <a:rPr lang="fr-FR" dirty="0" smtClean="0">
                <a:solidFill>
                  <a:schemeClr val="accent2">
                    <a:lumMod val="75000"/>
                  </a:schemeClr>
                </a:solidFill>
              </a:rPr>
              <a:t>des sinistrés et </a:t>
            </a:r>
            <a:r>
              <a:rPr lang="fr-FR" dirty="0" smtClean="0">
                <a:solidFill>
                  <a:schemeClr val="accent2">
                    <a:lumMod val="75000"/>
                  </a:schemeClr>
                </a:solidFill>
                <a:effectLst>
                  <a:outerShdw blurRad="38100" dist="38100" dir="2700000" algn="tl">
                    <a:srgbClr val="000000">
                      <a:alpha val="43137"/>
                    </a:srgbClr>
                  </a:outerShdw>
                </a:effectLst>
              </a:rPr>
              <a:t>budget </a:t>
            </a:r>
            <a:r>
              <a:rPr lang="fr-FR" dirty="0" smtClean="0">
                <a:solidFill>
                  <a:schemeClr val="accent2">
                    <a:lumMod val="75000"/>
                  </a:schemeClr>
                </a:solidFill>
                <a:effectLst>
                  <a:outerShdw blurRad="38100" dist="38100" dir="2700000" algn="tl">
                    <a:srgbClr val="000000">
                      <a:alpha val="43137"/>
                    </a:srgbClr>
                  </a:outerShdw>
                </a:effectLst>
              </a:rPr>
              <a:t>très insuffisant </a:t>
            </a:r>
            <a:r>
              <a:rPr lang="fr-FR" dirty="0" smtClean="0">
                <a:solidFill>
                  <a:schemeClr val="accent2">
                    <a:lumMod val="75000"/>
                  </a:schemeClr>
                </a:solidFill>
              </a:rPr>
              <a:t>pour le SIACIA.</a:t>
            </a:r>
          </a:p>
        </p:txBody>
      </p:sp>
      <p:sp>
        <p:nvSpPr>
          <p:cNvPr id="9" name="Footer Placeholder 4"/>
          <p:cNvSpPr>
            <a:spLocks noGrp="1"/>
          </p:cNvSpPr>
          <p:nvPr>
            <p:ph type="ftr" sz="quarter" idx="11"/>
          </p:nvPr>
        </p:nvSpPr>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pic>
        <p:nvPicPr>
          <p:cNvPr id="8" name="Picture 7" descr="Photo à ajouter.jpg"/>
          <p:cNvPicPr>
            <a:picLocks noChangeAspect="1"/>
          </p:cNvPicPr>
          <p:nvPr/>
        </p:nvPicPr>
        <p:blipFill>
          <a:blip r:embed="rId2" cstate="print"/>
          <a:stretch>
            <a:fillRect/>
          </a:stretch>
        </p:blipFill>
        <p:spPr>
          <a:xfrm>
            <a:off x="6588224" y="3645024"/>
            <a:ext cx="1205428" cy="1759623"/>
          </a:xfrm>
          <a:prstGeom prst="rect">
            <a:avLst/>
          </a:prstGeom>
        </p:spPr>
      </p:pic>
      <p:sp>
        <p:nvSpPr>
          <p:cNvPr id="10" name="Rectangle 9"/>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2" name="Picture 11" descr="3-singes_de_la_sajesse - Copy.jpg"/>
          <p:cNvPicPr>
            <a:picLocks noChangeAspect="1"/>
          </p:cNvPicPr>
          <p:nvPr/>
        </p:nvPicPr>
        <p:blipFill>
          <a:blip r:embed="rId3" cstate="print"/>
          <a:stretch>
            <a:fillRect/>
          </a:stretch>
        </p:blipFill>
        <p:spPr>
          <a:xfrm>
            <a:off x="6228184" y="2060848"/>
            <a:ext cx="2565648" cy="1300005"/>
          </a:xfrm>
          <a:prstGeom prst="rect">
            <a:avLst/>
          </a:prstGeom>
        </p:spPr>
      </p:pic>
    </p:spTree>
  </p:cSld>
  <p:clrMapOvr>
    <a:masterClrMapping/>
  </p:clrMapOvr>
  <p:transition spd="slow">
    <p:wedg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692696"/>
            <a:ext cx="2664296" cy="369332"/>
          </a:xfrm>
          <a:prstGeom prst="rect">
            <a:avLst/>
          </a:prstGeom>
          <a:noFill/>
        </p:spPr>
        <p:txBody>
          <a:bodyPr wrap="square" rtlCol="0">
            <a:spAutoFit/>
          </a:bodyPr>
          <a:lstStyle/>
          <a:p>
            <a:endParaRPr lang="fr-FR" dirty="0"/>
          </a:p>
        </p:txBody>
      </p:sp>
      <p:sp>
        <p:nvSpPr>
          <p:cNvPr id="3" name="Title 2"/>
          <p:cNvSpPr>
            <a:spLocks noGrp="1"/>
          </p:cNvSpPr>
          <p:nvPr>
            <p:ph type="title"/>
          </p:nvPr>
        </p:nvSpPr>
        <p:spPr/>
        <p:txBody>
          <a:bodyPr>
            <a:normAutofit fontScale="90000"/>
          </a:bodyPr>
          <a:lstStyle/>
          <a:p>
            <a:r>
              <a:rPr lang="fr-FR" b="1" dirty="0" smtClean="0">
                <a:effectLst>
                  <a:outerShdw blurRad="38100" dist="38100" dir="2700000" algn="tl">
                    <a:srgbClr val="000000">
                      <a:alpha val="43137"/>
                    </a:srgbClr>
                  </a:outerShdw>
                </a:effectLst>
                <a:latin typeface="Arial" charset="0"/>
              </a:rPr>
              <a:t>Étude des blocages et d'un processus non abouti</a:t>
            </a:r>
            <a:endParaRPr lang="fr-FR" b="1" dirty="0">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p:txBody>
          <a:bodyPr/>
          <a:lstStyle/>
          <a:p>
            <a:fld id="{773A0A98-C74B-4A8E-8C94-34FEA95E1F93}" type="slidenum">
              <a:rPr lang="fr-FR" smtClean="0"/>
              <a:pPr/>
              <a:t>46</a:t>
            </a:fld>
            <a:endParaRPr lang="fr-FR"/>
          </a:p>
        </p:txBody>
      </p:sp>
      <p:sp>
        <p:nvSpPr>
          <p:cNvPr id="5" name="Text Placeholder 4"/>
          <p:cNvSpPr>
            <a:spLocks noGrp="1"/>
          </p:cNvSpPr>
          <p:nvPr>
            <p:ph sz="quarter" idx="1"/>
          </p:nvPr>
        </p:nvSpPr>
        <p:spPr>
          <a:xfrm>
            <a:off x="683568" y="1484784"/>
            <a:ext cx="8280920" cy="4572000"/>
          </a:xfrm>
        </p:spPr>
        <p:txBody>
          <a:bodyPr>
            <a:noAutofit/>
          </a:bodyPr>
          <a:lstStyle/>
          <a:p>
            <a:pPr marL="342900" indent="-342900">
              <a:lnSpc>
                <a:spcPct val="120000"/>
              </a:lnSpc>
              <a:buNone/>
            </a:pPr>
            <a:r>
              <a:rPr lang="fr-FR" sz="2000" b="1" dirty="0" smtClean="0">
                <a:solidFill>
                  <a:schemeClr val="tx2">
                    <a:lumMod val="75000"/>
                  </a:schemeClr>
                </a:solidFill>
                <a:ea typeface="Calibri"/>
                <a:cs typeface="Times New Roman"/>
              </a:rPr>
              <a:t>3. Les voies concrètes de la résilience</a:t>
            </a:r>
          </a:p>
          <a:p>
            <a:pPr marL="898525" lvl="0" indent="-454025">
              <a:lnSpc>
                <a:spcPct val="120000"/>
              </a:lnSpc>
              <a:buClr>
                <a:srgbClr val="D34817"/>
              </a:buClr>
              <a:buNone/>
            </a:pPr>
            <a:r>
              <a:rPr lang="fr-FR" sz="1800" dirty="0" smtClean="0">
                <a:solidFill>
                  <a:schemeClr val="tx2">
                    <a:lumMod val="75000"/>
                  </a:schemeClr>
                </a:solidFill>
                <a:ea typeface="Calibri"/>
                <a:cs typeface="Times New Roman"/>
              </a:rPr>
              <a:t>3.2. L’appel de VIVA à </a:t>
            </a:r>
            <a:r>
              <a:rPr lang="fr-FR" sz="1800" dirty="0" smtClean="0">
                <a:solidFill>
                  <a:schemeClr val="tx2">
                    <a:lumMod val="75000"/>
                  </a:schemeClr>
                </a:solidFill>
              </a:rPr>
              <a:t>l’État</a:t>
            </a:r>
            <a:r>
              <a:rPr lang="fr-FR" sz="1800" dirty="0" smtClean="0">
                <a:solidFill>
                  <a:schemeClr val="tx2">
                    <a:lumMod val="75000"/>
                  </a:schemeClr>
                </a:solidFill>
                <a:ea typeface="Calibri"/>
                <a:cs typeface="Times New Roman"/>
              </a:rPr>
              <a:t/>
            </a:r>
            <a:br>
              <a:rPr lang="fr-FR" sz="1800" dirty="0" smtClean="0">
                <a:solidFill>
                  <a:schemeClr val="tx2">
                    <a:lumMod val="75000"/>
                  </a:schemeClr>
                </a:solidFill>
                <a:ea typeface="Calibri"/>
                <a:cs typeface="Times New Roman"/>
              </a:rPr>
            </a:br>
            <a:r>
              <a:rPr lang="fr-FR" sz="1400" dirty="0" smtClean="0">
                <a:solidFill>
                  <a:schemeClr val="tx2">
                    <a:lumMod val="75000"/>
                  </a:schemeClr>
                </a:solidFill>
                <a:ea typeface="Calibri"/>
                <a:cs typeface="Times New Roman"/>
              </a:rPr>
              <a:t>La sécurité (prévention, protection du pouvoir régalien de l’</a:t>
            </a:r>
            <a:r>
              <a:rPr lang="fr-FR" sz="1400" dirty="0" smtClean="0">
                <a:solidFill>
                  <a:schemeClr val="tx2">
                    <a:lumMod val="75000"/>
                  </a:schemeClr>
                </a:solidFill>
              </a:rPr>
              <a:t> É</a:t>
            </a:r>
            <a:r>
              <a:rPr lang="fr-FR" sz="1400" dirty="0" smtClean="0">
                <a:solidFill>
                  <a:schemeClr val="tx2">
                    <a:lumMod val="75000"/>
                  </a:schemeClr>
                </a:solidFill>
                <a:ea typeface="Calibri"/>
                <a:cs typeface="Times New Roman"/>
              </a:rPr>
              <a:t>tat</a:t>
            </a:r>
            <a:endParaRPr lang="fr-FR" sz="1200" dirty="0" smtClean="0">
              <a:solidFill>
                <a:schemeClr val="tx2">
                  <a:lumMod val="75000"/>
                </a:schemeClr>
              </a:solidFill>
              <a:ea typeface="Calibri"/>
              <a:cs typeface="Times New Roman"/>
            </a:endParaRPr>
          </a:p>
          <a:p>
            <a:pPr marL="0" indent="0">
              <a:lnSpc>
                <a:spcPct val="120000"/>
              </a:lnSpc>
              <a:spcBef>
                <a:spcPts val="1200"/>
              </a:spcBef>
              <a:buNone/>
            </a:pPr>
            <a:r>
              <a:rPr lang="fr-FR" sz="900" dirty="0" smtClean="0">
                <a:solidFill>
                  <a:schemeClr val="tx2">
                    <a:lumMod val="75000"/>
                  </a:schemeClr>
                </a:solidFill>
              </a:rPr>
              <a:t>Face à l’enlisement, l’absence de projets de travaux de protection d’initiative locale ou territoriale, les sinistrés de la </a:t>
            </a:r>
            <a:r>
              <a:rPr lang="fr-FR" sz="900" i="1" dirty="0" smtClean="0">
                <a:solidFill>
                  <a:schemeClr val="tx2">
                    <a:lumMod val="75000"/>
                  </a:schemeClr>
                </a:solidFill>
              </a:rPr>
              <a:t>Basse Vallée de l’Argens s’en remettent à l’État : </a:t>
            </a:r>
          </a:p>
          <a:p>
            <a:pPr marL="1343025" indent="-1343025">
              <a:lnSpc>
                <a:spcPct val="120000"/>
              </a:lnSpc>
              <a:buNone/>
              <a:tabLst>
                <a:tab pos="1254125" algn="l"/>
              </a:tabLst>
            </a:pPr>
            <a:r>
              <a:rPr lang="fr-FR" sz="900" dirty="0" smtClean="0">
                <a:solidFill>
                  <a:schemeClr val="tx2">
                    <a:lumMod val="75000"/>
                  </a:schemeClr>
                </a:solidFill>
              </a:rPr>
              <a:t>20 avril 2013	: RV Préfet du Var à délégation représentative interprofessionnelle de VIVA. </a:t>
            </a:r>
          </a:p>
          <a:p>
            <a:pPr marL="1343025" indent="-1343025">
              <a:lnSpc>
                <a:spcPct val="120000"/>
              </a:lnSpc>
              <a:buNone/>
              <a:tabLst>
                <a:tab pos="1254125" algn="l"/>
              </a:tabLst>
            </a:pPr>
            <a:r>
              <a:rPr lang="fr-FR" sz="900" dirty="0" smtClean="0">
                <a:solidFill>
                  <a:schemeClr val="tx2">
                    <a:lumMod val="75000"/>
                  </a:schemeClr>
                </a:solidFill>
              </a:rPr>
              <a:t>16 Juin 2013	: RV Cabinet Ministre Agriculture (en présence de la Conseillère Régionale à l’Environnement et Risques Majeurs). </a:t>
            </a:r>
          </a:p>
          <a:p>
            <a:pPr marL="1343025" indent="-1343025">
              <a:lnSpc>
                <a:spcPct val="120000"/>
              </a:lnSpc>
              <a:buNone/>
              <a:tabLst>
                <a:tab pos="1254125" algn="l"/>
              </a:tabLst>
            </a:pPr>
            <a:r>
              <a:rPr lang="fr-FR" sz="900" dirty="0" smtClean="0">
                <a:solidFill>
                  <a:schemeClr val="tx2">
                    <a:lumMod val="75000"/>
                  </a:schemeClr>
                </a:solidFill>
              </a:rPr>
              <a:t>26 sept. 2013	: RV Cabinet Ministre Environnement (en présence du Préfet du Var). </a:t>
            </a:r>
          </a:p>
          <a:p>
            <a:pPr marL="2063750" indent="-2063750">
              <a:lnSpc>
                <a:spcPct val="120000"/>
              </a:lnSpc>
              <a:spcBef>
                <a:spcPts val="1200"/>
              </a:spcBef>
              <a:buNone/>
              <a:tabLst>
                <a:tab pos="1885950" algn="l"/>
              </a:tabLst>
            </a:pPr>
            <a:r>
              <a:rPr lang="fr-FR" sz="900" b="1" dirty="0" smtClean="0">
                <a:solidFill>
                  <a:schemeClr val="accent2">
                    <a:lumMod val="75000"/>
                  </a:schemeClr>
                </a:solidFill>
              </a:rPr>
              <a:t>Demandes de VIVA :	</a:t>
            </a:r>
            <a:r>
              <a:rPr lang="fr-FR" sz="900" dirty="0" smtClean="0">
                <a:solidFill>
                  <a:schemeClr val="accent2">
                    <a:lumMod val="75000"/>
                  </a:schemeClr>
                </a:solidFill>
              </a:rPr>
              <a:t>1. Création d'un Syndicat Mixte de Gestion Globale de Bassin versant de l’Argens ;</a:t>
            </a:r>
          </a:p>
          <a:p>
            <a:pPr marL="2063750" indent="-2063750">
              <a:lnSpc>
                <a:spcPct val="120000"/>
              </a:lnSpc>
              <a:buNone/>
              <a:tabLst>
                <a:tab pos="1885950" algn="l"/>
              </a:tabLst>
            </a:pPr>
            <a:r>
              <a:rPr lang="fr-FR" sz="900" dirty="0" smtClean="0">
                <a:solidFill>
                  <a:schemeClr val="accent2">
                    <a:lumMod val="75000"/>
                  </a:schemeClr>
                </a:solidFill>
              </a:rPr>
              <a:t>	2. Sanctuarisation de la plaine agricole et touristique pour protection foncière et développement durable; </a:t>
            </a:r>
          </a:p>
          <a:p>
            <a:pPr marL="2063750" indent="-2063750">
              <a:lnSpc>
                <a:spcPct val="120000"/>
              </a:lnSpc>
              <a:buNone/>
              <a:tabLst>
                <a:tab pos="1885950" algn="l"/>
              </a:tabLst>
            </a:pPr>
            <a:r>
              <a:rPr lang="fr-FR" sz="900" dirty="0" smtClean="0">
                <a:solidFill>
                  <a:schemeClr val="accent2">
                    <a:lumMod val="75000"/>
                  </a:schemeClr>
                </a:solidFill>
              </a:rPr>
              <a:t>	3. Expertise technique interministérielle sur le devenir de la Basse Vallée de l’Argens et travaux de protection. </a:t>
            </a:r>
          </a:p>
          <a:p>
            <a:pPr marL="2063750" indent="-2063750">
              <a:lnSpc>
                <a:spcPct val="120000"/>
              </a:lnSpc>
              <a:buNone/>
              <a:tabLst>
                <a:tab pos="1885950" algn="l"/>
              </a:tabLst>
            </a:pPr>
            <a:r>
              <a:rPr lang="fr-FR" sz="900" b="1" dirty="0" smtClean="0">
                <a:solidFill>
                  <a:schemeClr val="tx2">
                    <a:lumMod val="75000"/>
                  </a:schemeClr>
                </a:solidFill>
              </a:rPr>
              <a:t>Résultats en cours :	</a:t>
            </a:r>
            <a:r>
              <a:rPr lang="fr-FR" sz="900" dirty="0" smtClean="0">
                <a:solidFill>
                  <a:schemeClr val="tx2">
                    <a:lumMod val="75000"/>
                  </a:schemeClr>
                </a:solidFill>
              </a:rPr>
              <a:t>1. Le Préfet du Var a l’accord de la Communauté d’Agglomérations Var Estérel Méditerranée (et autres). </a:t>
            </a:r>
          </a:p>
          <a:p>
            <a:pPr marL="2063750" indent="-2063750">
              <a:lnSpc>
                <a:spcPct val="120000"/>
              </a:lnSpc>
              <a:buNone/>
              <a:tabLst>
                <a:tab pos="1885950" algn="l"/>
              </a:tabLst>
            </a:pPr>
            <a:r>
              <a:rPr lang="fr-FR" sz="900" dirty="0" smtClean="0">
                <a:solidFill>
                  <a:schemeClr val="tx2">
                    <a:lumMod val="75000"/>
                  </a:schemeClr>
                </a:solidFill>
              </a:rPr>
              <a:t>	2. La Basse Vallée de l’Argens est l’un des 5 sites pilotes de projet d’aménagement dans une vision d’avenir. </a:t>
            </a:r>
          </a:p>
          <a:p>
            <a:pPr marL="2063750" indent="-2063750">
              <a:lnSpc>
                <a:spcPct val="120000"/>
              </a:lnSpc>
              <a:buNone/>
              <a:tabLst>
                <a:tab pos="1885950" algn="l"/>
              </a:tabLst>
            </a:pPr>
            <a:r>
              <a:rPr lang="fr-FR" sz="900" dirty="0" smtClean="0">
                <a:solidFill>
                  <a:schemeClr val="tx2">
                    <a:lumMod val="75000"/>
                  </a:schemeClr>
                </a:solidFill>
              </a:rPr>
              <a:t>	3. Un Atelier National des Territoires en mutation exposés aux risques est diligenté par le MEDDE (1 an).</a:t>
            </a:r>
          </a:p>
          <a:p>
            <a:pPr marL="2063750" indent="-2063750">
              <a:lnSpc>
                <a:spcPct val="120000"/>
              </a:lnSpc>
              <a:buNone/>
              <a:tabLst>
                <a:tab pos="1885950" algn="l"/>
              </a:tabLst>
            </a:pPr>
            <a:r>
              <a:rPr lang="fr-FR" sz="900" dirty="0" smtClean="0">
                <a:solidFill>
                  <a:schemeClr val="tx2">
                    <a:lumMod val="75000"/>
                  </a:schemeClr>
                </a:solidFill>
              </a:rPr>
              <a:t>	4. Une mission Interministérielle d’évaluation à mi-parcours du PSR (Plan Submersions Rapides).</a:t>
            </a:r>
            <a:endParaRPr lang="fr-FR" sz="900" dirty="0" smtClean="0">
              <a:solidFill>
                <a:schemeClr val="tx2">
                  <a:lumMod val="75000"/>
                </a:schemeClr>
              </a:solidFill>
              <a:ea typeface="Calibri"/>
              <a:cs typeface="Times New Roman"/>
            </a:endParaRPr>
          </a:p>
          <a:p>
            <a:pPr algn="ctr">
              <a:lnSpc>
                <a:spcPct val="120000"/>
              </a:lnSpc>
              <a:spcBef>
                <a:spcPts val="1200"/>
              </a:spcBef>
              <a:buNone/>
            </a:pPr>
            <a:r>
              <a:rPr lang="fr-FR" sz="800" b="1" dirty="0" smtClean="0">
                <a:solidFill>
                  <a:schemeClr val="accent2">
                    <a:lumMod val="75000"/>
                  </a:schemeClr>
                </a:solidFill>
              </a:rPr>
              <a:t>Des voies concrètes vers la résilience sont ouvertes !</a:t>
            </a:r>
            <a:endParaRPr lang="fr-FR" sz="800" b="1" dirty="0" smtClean="0">
              <a:solidFill>
                <a:schemeClr val="accent2">
                  <a:lumMod val="75000"/>
                </a:schemeClr>
              </a:solidFill>
              <a:ea typeface="Calibri"/>
              <a:cs typeface="Times New Roman"/>
            </a:endParaRPr>
          </a:p>
        </p:txBody>
      </p:sp>
      <p:sp>
        <p:nvSpPr>
          <p:cNvPr id="8" name="Footer Placeholder 4"/>
          <p:cNvSpPr>
            <a:spLocks noGrp="1"/>
          </p:cNvSpPr>
          <p:nvPr>
            <p:ph type="ftr" sz="quarter" idx="11"/>
          </p:nvPr>
        </p:nvSpPr>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9" name="Rectangle 8"/>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692696"/>
            <a:ext cx="2664296" cy="369332"/>
          </a:xfrm>
          <a:prstGeom prst="rect">
            <a:avLst/>
          </a:prstGeom>
          <a:noFill/>
        </p:spPr>
        <p:txBody>
          <a:bodyPr wrap="square" rtlCol="0">
            <a:spAutoFit/>
          </a:bodyPr>
          <a:lstStyle/>
          <a:p>
            <a:endParaRPr lang="fr-FR" dirty="0"/>
          </a:p>
        </p:txBody>
      </p:sp>
      <p:sp>
        <p:nvSpPr>
          <p:cNvPr id="3" name="Title 2"/>
          <p:cNvSpPr>
            <a:spLocks noGrp="1"/>
          </p:cNvSpPr>
          <p:nvPr>
            <p:ph type="title"/>
          </p:nvPr>
        </p:nvSpPr>
        <p:spPr/>
        <p:txBody>
          <a:bodyPr>
            <a:normAutofit fontScale="90000"/>
          </a:bodyPr>
          <a:lstStyle/>
          <a:p>
            <a:r>
              <a:rPr lang="fr-FR" b="1" dirty="0" smtClean="0">
                <a:effectLst>
                  <a:outerShdw blurRad="38100" dist="38100" dir="2700000" algn="tl">
                    <a:srgbClr val="000000">
                      <a:alpha val="43137"/>
                    </a:srgbClr>
                  </a:outerShdw>
                </a:effectLst>
                <a:latin typeface="Arial" charset="0"/>
              </a:rPr>
              <a:t>Étude des blocages et d'un processus non abouti</a:t>
            </a:r>
            <a:endParaRPr lang="fr-FR" b="1" dirty="0">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p:txBody>
          <a:bodyPr/>
          <a:lstStyle/>
          <a:p>
            <a:fld id="{773A0A98-C74B-4A8E-8C94-34FEA95E1F93}" type="slidenum">
              <a:rPr lang="fr-FR" smtClean="0"/>
              <a:pPr/>
              <a:t>47</a:t>
            </a:fld>
            <a:endParaRPr lang="fr-FR"/>
          </a:p>
        </p:txBody>
      </p:sp>
      <p:sp>
        <p:nvSpPr>
          <p:cNvPr id="5" name="Text Placeholder 4"/>
          <p:cNvSpPr>
            <a:spLocks noGrp="1"/>
          </p:cNvSpPr>
          <p:nvPr>
            <p:ph sz="quarter" idx="1"/>
          </p:nvPr>
        </p:nvSpPr>
        <p:spPr>
          <a:xfrm>
            <a:off x="323528" y="1772816"/>
            <a:ext cx="8363272" cy="4246984"/>
          </a:xfrm>
        </p:spPr>
        <p:txBody>
          <a:bodyPr>
            <a:normAutofit/>
          </a:bodyPr>
          <a:lstStyle/>
          <a:p>
            <a:pPr marL="342900" indent="-342900">
              <a:buNone/>
            </a:pPr>
            <a:r>
              <a:rPr lang="fr-FR" dirty="0" smtClean="0">
                <a:solidFill>
                  <a:schemeClr val="tx2">
                    <a:lumMod val="75000"/>
                  </a:schemeClr>
                </a:solidFill>
                <a:effectLst>
                  <a:outerShdw blurRad="38100" dist="38100" dir="2700000" algn="tl">
                    <a:srgbClr val="000000">
                      <a:alpha val="43137"/>
                    </a:srgbClr>
                  </a:outerShdw>
                </a:effectLst>
                <a:ea typeface="Calibri"/>
                <a:cs typeface="Times New Roman"/>
              </a:rPr>
              <a:t>3. Les voies concrètes de la résilience</a:t>
            </a:r>
          </a:p>
          <a:p>
            <a:pPr marL="987425" lvl="0" indent="-542925">
              <a:spcBef>
                <a:spcPts val="1200"/>
              </a:spcBef>
              <a:buClr>
                <a:srgbClr val="D34817"/>
              </a:buClr>
              <a:buNone/>
            </a:pPr>
            <a:r>
              <a:rPr lang="fr-FR" sz="1800" dirty="0" smtClean="0">
                <a:solidFill>
                  <a:schemeClr val="tx2">
                    <a:lumMod val="75000"/>
                  </a:schemeClr>
                </a:solidFill>
                <a:ea typeface="Calibri"/>
                <a:cs typeface="Times New Roman"/>
              </a:rPr>
              <a:t>3.3. Vers un PAPI opérationnel</a:t>
            </a:r>
            <a:br>
              <a:rPr lang="fr-FR" sz="1800" dirty="0" smtClean="0">
                <a:solidFill>
                  <a:schemeClr val="tx2">
                    <a:lumMod val="75000"/>
                  </a:schemeClr>
                </a:solidFill>
                <a:ea typeface="Calibri"/>
                <a:cs typeface="Times New Roman"/>
              </a:rPr>
            </a:br>
            <a:r>
              <a:rPr lang="fr-FR" sz="1800" dirty="0" smtClean="0">
                <a:solidFill>
                  <a:schemeClr val="tx2">
                    <a:lumMod val="75000"/>
                  </a:schemeClr>
                </a:solidFill>
                <a:ea typeface="Calibri"/>
                <a:cs typeface="Times New Roman"/>
              </a:rPr>
              <a:t>(projet et cofinancement)</a:t>
            </a:r>
            <a:br>
              <a:rPr lang="fr-FR" sz="1800" dirty="0" smtClean="0">
                <a:solidFill>
                  <a:schemeClr val="tx2">
                    <a:lumMod val="75000"/>
                  </a:schemeClr>
                </a:solidFill>
                <a:ea typeface="Calibri"/>
                <a:cs typeface="Times New Roman"/>
              </a:rPr>
            </a:br>
            <a:r>
              <a:rPr lang="fr-FR" sz="1200" dirty="0" smtClean="0">
                <a:solidFill>
                  <a:schemeClr val="tx2">
                    <a:lumMod val="75000"/>
                  </a:schemeClr>
                </a:solidFill>
                <a:ea typeface="Calibri"/>
                <a:cs typeface="Times New Roman"/>
              </a:rPr>
              <a:t>Traiter les causes pour réduire les effets</a:t>
            </a:r>
            <a:endParaRPr lang="fr-FR" sz="1800" dirty="0" smtClean="0">
              <a:solidFill>
                <a:schemeClr val="tx2">
                  <a:lumMod val="75000"/>
                </a:schemeClr>
              </a:solidFill>
              <a:ea typeface="Calibri"/>
              <a:cs typeface="Times New Roman"/>
            </a:endParaRPr>
          </a:p>
        </p:txBody>
      </p:sp>
      <p:sp>
        <p:nvSpPr>
          <p:cNvPr id="9" name="Footer Placeholder 4"/>
          <p:cNvSpPr>
            <a:spLocks noGrp="1"/>
          </p:cNvSpPr>
          <p:nvPr>
            <p:ph type="ftr" sz="quarter" idx="11"/>
          </p:nvPr>
        </p:nvSpPr>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pic>
        <p:nvPicPr>
          <p:cNvPr id="8" name="Picture 7" descr="Photo à ajouter.jpg"/>
          <p:cNvPicPr>
            <a:picLocks noChangeAspect="1"/>
          </p:cNvPicPr>
          <p:nvPr/>
        </p:nvPicPr>
        <p:blipFill>
          <a:blip r:embed="rId2" cstate="print"/>
          <a:stretch>
            <a:fillRect/>
          </a:stretch>
        </p:blipFill>
        <p:spPr>
          <a:xfrm>
            <a:off x="4701618" y="2564904"/>
            <a:ext cx="3614798" cy="3618596"/>
          </a:xfrm>
          <a:prstGeom prst="rect">
            <a:avLst/>
          </a:prstGeom>
        </p:spPr>
      </p:pic>
      <p:sp>
        <p:nvSpPr>
          <p:cNvPr id="10" name="Rectangle 9"/>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1" name="Picture 10" descr="img_0006.jpg"/>
          <p:cNvPicPr>
            <a:picLocks noChangeAspect="1"/>
          </p:cNvPicPr>
          <p:nvPr/>
        </p:nvPicPr>
        <p:blipFill>
          <a:blip r:embed="rId3" cstate="print"/>
          <a:stretch>
            <a:fillRect/>
          </a:stretch>
        </p:blipFill>
        <p:spPr>
          <a:xfrm>
            <a:off x="827584" y="3717032"/>
            <a:ext cx="3435652" cy="2088232"/>
          </a:xfrm>
          <a:prstGeom prst="rect">
            <a:avLst/>
          </a:prstGeom>
        </p:spPr>
      </p:pic>
    </p:spTree>
  </p:cSld>
  <p:clrMapOvr>
    <a:masterClrMapping/>
  </p:clrMapOvr>
  <p:transition spd="slow">
    <p:wedg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692696"/>
            <a:ext cx="2664296" cy="369332"/>
          </a:xfrm>
          <a:prstGeom prst="rect">
            <a:avLst/>
          </a:prstGeom>
          <a:noFill/>
        </p:spPr>
        <p:txBody>
          <a:bodyPr wrap="square" rtlCol="0">
            <a:spAutoFit/>
          </a:bodyPr>
          <a:lstStyle/>
          <a:p>
            <a:endParaRPr lang="fr-FR" dirty="0"/>
          </a:p>
        </p:txBody>
      </p:sp>
      <p:sp>
        <p:nvSpPr>
          <p:cNvPr id="3" name="Title 2"/>
          <p:cNvSpPr>
            <a:spLocks noGrp="1"/>
          </p:cNvSpPr>
          <p:nvPr>
            <p:ph type="title"/>
          </p:nvPr>
        </p:nvSpPr>
        <p:spPr>
          <a:xfrm>
            <a:off x="1619672" y="188640"/>
            <a:ext cx="7416824" cy="1506091"/>
          </a:xfrm>
        </p:spPr>
        <p:txBody>
          <a:bodyPr anchor="ctr">
            <a:normAutofit/>
          </a:bodyPr>
          <a:lstStyle/>
          <a:p>
            <a:pPr algn="ctr"/>
            <a:r>
              <a:rPr lang="fr-FR" b="1" dirty="0" smtClean="0">
                <a:effectLst>
                  <a:outerShdw blurRad="38100" dist="38100" dir="2700000" algn="tl">
                    <a:srgbClr val="000000">
                      <a:alpha val="43137"/>
                    </a:srgbClr>
                  </a:outerShdw>
                </a:effectLst>
                <a:latin typeface="Arial" charset="0"/>
              </a:rPr>
              <a:t>Vivre Installé au Val d’Argens</a:t>
            </a:r>
            <a:br>
              <a:rPr lang="fr-FR" b="1" dirty="0" smtClean="0">
                <a:effectLst>
                  <a:outerShdw blurRad="38100" dist="38100" dir="2700000" algn="tl">
                    <a:srgbClr val="000000">
                      <a:alpha val="43137"/>
                    </a:srgbClr>
                  </a:outerShdw>
                </a:effectLst>
                <a:latin typeface="Arial" charset="0"/>
              </a:rPr>
            </a:br>
            <a:r>
              <a:rPr lang="fr-FR" sz="2800" b="1" dirty="0" smtClean="0">
                <a:effectLst>
                  <a:outerShdw blurRad="38100" dist="38100" dir="2700000" algn="tl">
                    <a:srgbClr val="000000">
                      <a:alpha val="43137"/>
                    </a:srgbClr>
                  </a:outerShdw>
                </a:effectLst>
                <a:latin typeface="Arial" charset="0"/>
              </a:rPr>
              <a:t>« se regrouper pour agir et avancer »</a:t>
            </a:r>
            <a:endParaRPr lang="fr-FR" b="1" dirty="0">
              <a:effectLst>
                <a:outerShdw blurRad="38100" dist="38100" dir="2700000" algn="tl">
                  <a:srgbClr val="000000">
                    <a:alpha val="43137"/>
                  </a:srgbClr>
                </a:outerShdw>
              </a:effectLst>
            </a:endParaRPr>
          </a:p>
        </p:txBody>
      </p:sp>
      <p:sp>
        <p:nvSpPr>
          <p:cNvPr id="5" name="Text Placeholder 4"/>
          <p:cNvSpPr>
            <a:spLocks noGrp="1"/>
          </p:cNvSpPr>
          <p:nvPr>
            <p:ph type="body" idx="1"/>
          </p:nvPr>
        </p:nvSpPr>
        <p:spPr>
          <a:xfrm>
            <a:off x="251520" y="2132856"/>
            <a:ext cx="8712968" cy="2952328"/>
          </a:xfrm>
        </p:spPr>
        <p:txBody>
          <a:bodyPr>
            <a:normAutofit/>
          </a:bodyPr>
          <a:lstStyle/>
          <a:p>
            <a:pPr marL="342900" indent="-342900"/>
            <a:r>
              <a:rPr lang="fr-FR" sz="3600" dirty="0" smtClean="0">
                <a:solidFill>
                  <a:schemeClr val="tx2">
                    <a:lumMod val="75000"/>
                  </a:schemeClr>
                </a:solidFill>
                <a:effectLst>
                  <a:outerShdw blurRad="38100" dist="38100" dir="2700000" algn="tl">
                    <a:srgbClr val="000000">
                      <a:alpha val="43137"/>
                    </a:srgbClr>
                  </a:outerShdw>
                </a:effectLst>
                <a:ea typeface="Calibri"/>
                <a:cs typeface="Times New Roman"/>
              </a:rPr>
              <a:t>En mémoire : 2010</a:t>
            </a:r>
          </a:p>
          <a:p>
            <a:pPr marL="987425" lvl="0" indent="-542925">
              <a:spcBef>
                <a:spcPts val="1200"/>
              </a:spcBef>
              <a:buClr>
                <a:srgbClr val="D34817"/>
              </a:buClr>
              <a:buFont typeface="Wingdings"/>
              <a:buChar char="F"/>
            </a:pPr>
            <a:r>
              <a:rPr lang="fr-FR" sz="2800" dirty="0" smtClean="0">
                <a:solidFill>
                  <a:schemeClr val="tx2">
                    <a:lumMod val="75000"/>
                  </a:schemeClr>
                </a:solidFill>
                <a:ea typeface="Calibri"/>
                <a:cs typeface="Times New Roman"/>
              </a:rPr>
              <a:t>Catastrophe meurtrière en Dracénie</a:t>
            </a:r>
          </a:p>
          <a:p>
            <a:pPr marL="1536065" lvl="1" indent="-542925">
              <a:spcBef>
                <a:spcPts val="1200"/>
              </a:spcBef>
              <a:buClr>
                <a:srgbClr val="D34817"/>
              </a:buClr>
              <a:buFont typeface="Wingdings"/>
              <a:buChar char="F"/>
            </a:pPr>
            <a:r>
              <a:rPr lang="fr-CH" dirty="0" smtClean="0">
                <a:solidFill>
                  <a:schemeClr val="tx2">
                    <a:lumMod val="75000"/>
                  </a:schemeClr>
                </a:solidFill>
                <a:ea typeface="Calibri"/>
                <a:cs typeface="Times New Roman"/>
              </a:rPr>
              <a:t>Gestion prioritaire sur ce territoire</a:t>
            </a:r>
          </a:p>
          <a:p>
            <a:pPr marL="1536065" lvl="1" indent="-542925">
              <a:spcBef>
                <a:spcPts val="1200"/>
              </a:spcBef>
              <a:buClr>
                <a:srgbClr val="D34817"/>
              </a:buClr>
              <a:buFont typeface="Wingdings"/>
              <a:buChar char="F"/>
            </a:pPr>
            <a:r>
              <a:rPr lang="fr-CH" dirty="0" smtClean="0">
                <a:solidFill>
                  <a:schemeClr val="tx2">
                    <a:lumMod val="75000"/>
                  </a:schemeClr>
                </a:solidFill>
                <a:ea typeface="Calibri"/>
                <a:cs typeface="Times New Roman"/>
              </a:rPr>
              <a:t>Examen différé des causes et conséquences en aval</a:t>
            </a:r>
            <a:endParaRPr lang="fr-FR" dirty="0" smtClean="0">
              <a:solidFill>
                <a:schemeClr val="tx2">
                  <a:lumMod val="75000"/>
                </a:schemeClr>
              </a:solidFill>
              <a:ea typeface="Calibri"/>
              <a:cs typeface="Times New Roman"/>
            </a:endParaRPr>
          </a:p>
          <a:p>
            <a:pPr marL="987425" lvl="0" indent="-542925">
              <a:spcBef>
                <a:spcPts val="1200"/>
              </a:spcBef>
              <a:buClr>
                <a:srgbClr val="D34817"/>
              </a:buClr>
              <a:buFont typeface="Wingdings"/>
              <a:buChar char="F"/>
            </a:pPr>
            <a:r>
              <a:rPr lang="fr-FR" sz="2800" dirty="0" smtClean="0">
                <a:solidFill>
                  <a:schemeClr val="tx2">
                    <a:lumMod val="75000"/>
                  </a:schemeClr>
                </a:solidFill>
                <a:ea typeface="Calibri"/>
                <a:cs typeface="Times New Roman"/>
              </a:rPr>
              <a:t>Mort lente de la Basse Vallée de l’Argens</a:t>
            </a:r>
          </a:p>
        </p:txBody>
      </p:sp>
      <p:sp>
        <p:nvSpPr>
          <p:cNvPr id="6" name="Slide Number Placeholder 5"/>
          <p:cNvSpPr>
            <a:spLocks noGrp="1"/>
          </p:cNvSpPr>
          <p:nvPr>
            <p:ph type="sldNum" sz="quarter" idx="12"/>
          </p:nvPr>
        </p:nvSpPr>
        <p:spPr/>
        <p:txBody>
          <a:bodyPr/>
          <a:lstStyle/>
          <a:p>
            <a:fld id="{773A0A98-C74B-4A8E-8C94-34FEA95E1F93}" type="slidenum">
              <a:rPr lang="fr-FR" smtClean="0"/>
              <a:pPr/>
              <a:t>48</a:t>
            </a:fld>
            <a:endParaRPr lang="fr-FR"/>
          </a:p>
        </p:txBody>
      </p:sp>
      <p:pic>
        <p:nvPicPr>
          <p:cNvPr id="8" name="Picture 7" descr="Photo à ajouter.jpg"/>
          <p:cNvPicPr>
            <a:picLocks noChangeAspect="1"/>
          </p:cNvPicPr>
          <p:nvPr/>
        </p:nvPicPr>
        <p:blipFill>
          <a:blip r:embed="rId2" cstate="print"/>
          <a:stretch>
            <a:fillRect/>
          </a:stretch>
        </p:blipFill>
        <p:spPr>
          <a:xfrm>
            <a:off x="278780" y="260648"/>
            <a:ext cx="1313631" cy="1358351"/>
          </a:xfrm>
          <a:prstGeom prst="rect">
            <a:avLst/>
          </a:prstGeom>
        </p:spPr>
      </p:pic>
      <p:sp>
        <p:nvSpPr>
          <p:cNvPr id="9" name="Footer Placeholder 4"/>
          <p:cNvSpPr>
            <a:spLocks noGrp="1"/>
          </p:cNvSpPr>
          <p:nvPr>
            <p:ph type="ftr" sz="quarter" idx="11"/>
          </p:nvPr>
        </p:nvSpPr>
        <p:spPr>
          <a:xfrm>
            <a:off x="755576" y="6237312"/>
            <a:ext cx="8280920" cy="457200"/>
          </a:xfrm>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10" name="Rectangle 9"/>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692696"/>
            <a:ext cx="2664296" cy="369332"/>
          </a:xfrm>
          <a:prstGeom prst="rect">
            <a:avLst/>
          </a:prstGeom>
          <a:noFill/>
        </p:spPr>
        <p:txBody>
          <a:bodyPr wrap="square" rtlCol="0">
            <a:spAutoFit/>
          </a:bodyPr>
          <a:lstStyle/>
          <a:p>
            <a:endParaRPr lang="fr-FR" dirty="0"/>
          </a:p>
        </p:txBody>
      </p:sp>
      <p:sp>
        <p:nvSpPr>
          <p:cNvPr id="5" name="Text Placeholder 4"/>
          <p:cNvSpPr>
            <a:spLocks noGrp="1"/>
          </p:cNvSpPr>
          <p:nvPr>
            <p:ph type="body" idx="1"/>
          </p:nvPr>
        </p:nvSpPr>
        <p:spPr>
          <a:xfrm>
            <a:off x="251520" y="2132856"/>
            <a:ext cx="8712968" cy="3744416"/>
          </a:xfrm>
        </p:spPr>
        <p:txBody>
          <a:bodyPr>
            <a:normAutofit lnSpcReduction="10000"/>
          </a:bodyPr>
          <a:lstStyle/>
          <a:p>
            <a:pPr marL="342900" indent="-342900"/>
            <a:r>
              <a:rPr lang="fr-FR" sz="2800" b="1" dirty="0" smtClean="0">
                <a:solidFill>
                  <a:schemeClr val="tx2">
                    <a:lumMod val="75000"/>
                  </a:schemeClr>
                </a:solidFill>
                <a:effectLst>
                  <a:outerShdw blurRad="38100" dist="38100" dir="2700000" algn="tl">
                    <a:srgbClr val="000000">
                      <a:alpha val="43137"/>
                    </a:srgbClr>
                  </a:outerShdw>
                </a:effectLst>
                <a:ea typeface="Calibri"/>
                <a:cs typeface="Times New Roman"/>
              </a:rPr>
              <a:t>Plan global d’actions sur le bassin versant</a:t>
            </a:r>
          </a:p>
          <a:p>
            <a:pPr marL="342900" indent="-342900"/>
            <a:r>
              <a:rPr lang="fr-CH" sz="2800" dirty="0" smtClean="0">
                <a:solidFill>
                  <a:schemeClr val="accent4">
                    <a:lumMod val="75000"/>
                  </a:schemeClr>
                </a:solidFill>
                <a:ea typeface="Calibri"/>
                <a:cs typeface="Times New Roman"/>
              </a:rPr>
              <a:t>2 types de grands travaux (à court terme) :</a:t>
            </a:r>
            <a:endParaRPr lang="fr-FR" sz="2800" dirty="0" smtClean="0">
              <a:solidFill>
                <a:schemeClr val="accent4">
                  <a:lumMod val="75000"/>
                </a:schemeClr>
              </a:solidFill>
              <a:ea typeface="Calibri"/>
              <a:cs typeface="Times New Roman"/>
            </a:endParaRPr>
          </a:p>
          <a:p>
            <a:pPr marL="987425" lvl="0" indent="-542925">
              <a:spcBef>
                <a:spcPts val="1200"/>
              </a:spcBef>
              <a:buClr>
                <a:srgbClr val="D34817"/>
              </a:buClr>
              <a:buFont typeface="Wingdings"/>
              <a:buChar char="F"/>
            </a:pPr>
            <a:r>
              <a:rPr lang="fr-CH" sz="2800" dirty="0" smtClean="0">
                <a:solidFill>
                  <a:schemeClr val="tx2">
                    <a:lumMod val="75000"/>
                  </a:schemeClr>
                </a:solidFill>
                <a:ea typeface="Calibri"/>
                <a:cs typeface="Times New Roman"/>
              </a:rPr>
              <a:t>Réparer les dégâts majeurs de l’amont</a:t>
            </a:r>
            <a:endParaRPr lang="fr-FR" dirty="0" smtClean="0">
              <a:solidFill>
                <a:schemeClr val="tx2">
                  <a:lumMod val="75000"/>
                </a:schemeClr>
              </a:solidFill>
              <a:ea typeface="Calibri"/>
              <a:cs typeface="Times New Roman"/>
            </a:endParaRPr>
          </a:p>
          <a:p>
            <a:pPr marL="987425" lvl="0" indent="-542925">
              <a:spcBef>
                <a:spcPts val="1200"/>
              </a:spcBef>
              <a:buClr>
                <a:srgbClr val="D34817"/>
              </a:buClr>
              <a:buFont typeface="Wingdings"/>
              <a:buChar char="F"/>
            </a:pPr>
            <a:r>
              <a:rPr lang="fr-FR" sz="2800" dirty="0" smtClean="0">
                <a:solidFill>
                  <a:schemeClr val="tx2">
                    <a:lumMod val="75000"/>
                  </a:schemeClr>
                </a:solidFill>
                <a:ea typeface="Calibri"/>
                <a:cs typeface="Times New Roman"/>
              </a:rPr>
              <a:t>Traiter les causes de rétention des eaux en aval</a:t>
            </a:r>
          </a:p>
          <a:p>
            <a:pPr marL="444500" lvl="0" algn="ctr">
              <a:spcBef>
                <a:spcPts val="1200"/>
              </a:spcBef>
              <a:buClr>
                <a:srgbClr val="D34817"/>
              </a:buClr>
            </a:pPr>
            <a:r>
              <a:rPr lang="fr-CH" sz="2800" i="1" dirty="0" smtClean="0">
                <a:solidFill>
                  <a:schemeClr val="accent1"/>
                </a:solidFill>
                <a:effectLst>
                  <a:outerShdw blurRad="38100" dist="38100" dir="2700000" algn="tl">
                    <a:srgbClr val="000000">
                      <a:alpha val="43137"/>
                    </a:srgbClr>
                  </a:outerShdw>
                </a:effectLst>
                <a:ea typeface="Calibri"/>
                <a:cs typeface="Times New Roman"/>
              </a:rPr>
              <a:t>La baignoire déborde :</a:t>
            </a:r>
            <a:br>
              <a:rPr lang="fr-CH" sz="2800" i="1" dirty="0" smtClean="0">
                <a:solidFill>
                  <a:schemeClr val="accent1"/>
                </a:solidFill>
                <a:effectLst>
                  <a:outerShdw blurRad="38100" dist="38100" dir="2700000" algn="tl">
                    <a:srgbClr val="000000">
                      <a:alpha val="43137"/>
                    </a:srgbClr>
                  </a:outerShdw>
                </a:effectLst>
                <a:ea typeface="Calibri"/>
                <a:cs typeface="Times New Roman"/>
              </a:rPr>
            </a:br>
            <a:r>
              <a:rPr lang="fr-CH" sz="2800" i="1" dirty="0" smtClean="0">
                <a:solidFill>
                  <a:schemeClr val="accent1"/>
                </a:solidFill>
                <a:effectLst>
                  <a:outerShdw blurRad="38100" dist="38100" dir="2700000" algn="tl">
                    <a:srgbClr val="000000">
                      <a:alpha val="43137"/>
                    </a:srgbClr>
                  </a:outerShdw>
                </a:effectLst>
                <a:ea typeface="Calibri"/>
                <a:cs typeface="Times New Roman"/>
              </a:rPr>
              <a:t>Enlevons le bouchon avant d’ouvrir d’avantage le robinet !!!</a:t>
            </a:r>
            <a:endParaRPr lang="fr-FR" sz="2800" i="1" dirty="0" smtClean="0">
              <a:solidFill>
                <a:schemeClr val="accent1"/>
              </a:solidFill>
              <a:effectLst>
                <a:outerShdw blurRad="38100" dist="38100" dir="2700000" algn="tl">
                  <a:srgbClr val="000000">
                    <a:alpha val="43137"/>
                  </a:srgbClr>
                </a:outerShdw>
              </a:effectLst>
              <a:ea typeface="Calibri"/>
              <a:cs typeface="Times New Roman"/>
            </a:endParaRPr>
          </a:p>
        </p:txBody>
      </p:sp>
      <p:sp>
        <p:nvSpPr>
          <p:cNvPr id="6" name="Slide Number Placeholder 5"/>
          <p:cNvSpPr>
            <a:spLocks noGrp="1"/>
          </p:cNvSpPr>
          <p:nvPr>
            <p:ph type="sldNum" sz="quarter" idx="12"/>
          </p:nvPr>
        </p:nvSpPr>
        <p:spPr/>
        <p:txBody>
          <a:bodyPr/>
          <a:lstStyle/>
          <a:p>
            <a:fld id="{773A0A98-C74B-4A8E-8C94-34FEA95E1F93}" type="slidenum">
              <a:rPr lang="fr-FR" smtClean="0"/>
              <a:pPr/>
              <a:t>49</a:t>
            </a:fld>
            <a:endParaRPr lang="fr-FR"/>
          </a:p>
        </p:txBody>
      </p:sp>
      <p:pic>
        <p:nvPicPr>
          <p:cNvPr id="8" name="Picture 7" descr="Photo à ajouter.jpg"/>
          <p:cNvPicPr>
            <a:picLocks noChangeAspect="1"/>
          </p:cNvPicPr>
          <p:nvPr/>
        </p:nvPicPr>
        <p:blipFill>
          <a:blip r:embed="rId2" cstate="print"/>
          <a:stretch>
            <a:fillRect/>
          </a:stretch>
        </p:blipFill>
        <p:spPr>
          <a:xfrm>
            <a:off x="278780" y="260648"/>
            <a:ext cx="1313631" cy="1358351"/>
          </a:xfrm>
          <a:prstGeom prst="rect">
            <a:avLst/>
          </a:prstGeom>
        </p:spPr>
      </p:pic>
      <p:sp>
        <p:nvSpPr>
          <p:cNvPr id="9" name="Footer Placeholder 4"/>
          <p:cNvSpPr>
            <a:spLocks noGrp="1"/>
          </p:cNvSpPr>
          <p:nvPr>
            <p:ph type="ftr" sz="quarter" idx="11"/>
          </p:nvPr>
        </p:nvSpPr>
        <p:spPr>
          <a:xfrm>
            <a:off x="755576" y="6237312"/>
            <a:ext cx="8280920" cy="457200"/>
          </a:xfrm>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10" name="Rectangle 9"/>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Title 10"/>
          <p:cNvSpPr>
            <a:spLocks noGrp="1"/>
          </p:cNvSpPr>
          <p:nvPr>
            <p:ph type="title"/>
          </p:nvPr>
        </p:nvSpPr>
        <p:spPr>
          <a:xfrm>
            <a:off x="1619672" y="332656"/>
            <a:ext cx="7416824" cy="1362075"/>
          </a:xfrm>
        </p:spPr>
        <p:txBody>
          <a:bodyPr anchor="ctr">
            <a:noAutofit/>
          </a:bodyPr>
          <a:lstStyle/>
          <a:p>
            <a:pPr algn="ctr"/>
            <a:r>
              <a:rPr lang="fr-FR" b="1" dirty="0" smtClean="0">
                <a:effectLst>
                  <a:outerShdw blurRad="38100" dist="38100" dir="2700000" algn="tl">
                    <a:srgbClr val="000000">
                      <a:alpha val="43137"/>
                    </a:srgbClr>
                  </a:outerShdw>
                </a:effectLst>
                <a:latin typeface="Arial" charset="0"/>
              </a:rPr>
              <a:t>Vivre Installé au Val d’Argens</a:t>
            </a:r>
            <a:br>
              <a:rPr lang="fr-FR" b="1" dirty="0" smtClean="0">
                <a:effectLst>
                  <a:outerShdw blurRad="38100" dist="38100" dir="2700000" algn="tl">
                    <a:srgbClr val="000000">
                      <a:alpha val="43137"/>
                    </a:srgbClr>
                  </a:outerShdw>
                </a:effectLst>
                <a:latin typeface="Arial" charset="0"/>
              </a:rPr>
            </a:br>
            <a:r>
              <a:rPr lang="fr-FR" sz="2800" b="1" dirty="0" smtClean="0">
                <a:effectLst>
                  <a:outerShdw blurRad="38100" dist="38100" dir="2700000" algn="tl">
                    <a:srgbClr val="000000">
                      <a:alpha val="43137"/>
                    </a:srgbClr>
                  </a:outerShdw>
                </a:effectLst>
                <a:latin typeface="Arial" charset="0"/>
              </a:rPr>
              <a:t>« se regrouper pour agir et avancer »</a:t>
            </a:r>
            <a:endParaRPr lang="fr-FR" sz="2800" dirty="0"/>
          </a:p>
        </p:txBody>
      </p:sp>
    </p:spTree>
  </p:cSld>
  <p:clrMapOvr>
    <a:masterClrMapping/>
  </p:clrMapOvr>
  <p:transition spd="slow">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2514600" y="404664"/>
            <a:ext cx="6400800" cy="6192688"/>
          </a:xfrm>
        </p:spPr>
        <p:txBody>
          <a:bodyPr>
            <a:noAutofit/>
          </a:bodyPr>
          <a:lstStyle/>
          <a:p>
            <a:r>
              <a:rPr lang="fr-FR" sz="4100" dirty="0" smtClean="0">
                <a:solidFill>
                  <a:srgbClr val="321CD6"/>
                </a:solidFill>
                <a:latin typeface="Mistral" charset="0"/>
              </a:rPr>
              <a:t>Adèle </a:t>
            </a:r>
            <a:r>
              <a:rPr lang="fr-FR" sz="4100" dirty="0">
                <a:solidFill>
                  <a:srgbClr val="321CD6"/>
                </a:solidFill>
                <a:latin typeface="Mistral" charset="0"/>
              </a:rPr>
              <a:t>est hélitreuillée au petit matin </a:t>
            </a:r>
            <a:r>
              <a:rPr lang="fr-FR" sz="4100" dirty="0" smtClean="0">
                <a:solidFill>
                  <a:srgbClr val="321CD6"/>
                </a:solidFill>
                <a:latin typeface="Mistral" charset="0"/>
              </a:rPr>
              <a:t>pour </a:t>
            </a:r>
            <a:r>
              <a:rPr lang="fr-FR" sz="4100" dirty="0">
                <a:solidFill>
                  <a:srgbClr val="321CD6"/>
                </a:solidFill>
                <a:latin typeface="Mistral" charset="0"/>
              </a:rPr>
              <a:t>passer </a:t>
            </a:r>
            <a:r>
              <a:rPr lang="fr-FR" sz="4100" dirty="0" smtClean="0">
                <a:solidFill>
                  <a:srgbClr val="321CD6"/>
                </a:solidFill>
                <a:latin typeface="Mistral" charset="0"/>
              </a:rPr>
              <a:t>l</a:t>
            </a:r>
            <a:r>
              <a:rPr lang="fr-CH" altLang="ja-JP" sz="4100" dirty="0" smtClean="0">
                <a:solidFill>
                  <a:srgbClr val="321CD6"/>
                </a:solidFill>
                <a:latin typeface="Mistral" charset="0"/>
              </a:rPr>
              <a:t>’</a:t>
            </a:r>
            <a:r>
              <a:rPr lang="fr-FR" sz="4100" dirty="0" smtClean="0">
                <a:solidFill>
                  <a:srgbClr val="321CD6"/>
                </a:solidFill>
                <a:latin typeface="Mistral" charset="0"/>
              </a:rPr>
              <a:t>oral </a:t>
            </a:r>
            <a:r>
              <a:rPr lang="fr-FR" sz="4100" dirty="0">
                <a:solidFill>
                  <a:srgbClr val="321CD6"/>
                </a:solidFill>
                <a:latin typeface="Mistral" charset="0"/>
              </a:rPr>
              <a:t>du Bac </a:t>
            </a:r>
            <a:r>
              <a:rPr lang="fr-FR" sz="4400" dirty="0">
                <a:solidFill>
                  <a:srgbClr val="321CD6"/>
                </a:solidFill>
                <a:latin typeface="Mistral" charset="0"/>
              </a:rPr>
              <a:t>…</a:t>
            </a:r>
          </a:p>
          <a:p>
            <a:pPr>
              <a:spcAft>
                <a:spcPts val="2400"/>
              </a:spcAft>
            </a:pPr>
            <a:r>
              <a:rPr lang="fr-FR" sz="4400" b="1" dirty="0">
                <a:solidFill>
                  <a:srgbClr val="321CD6"/>
                </a:solidFill>
                <a:latin typeface="Mistral" charset="0"/>
              </a:rPr>
              <a:t>MENTION TRES BIEN</a:t>
            </a:r>
          </a:p>
          <a:p>
            <a:r>
              <a:rPr lang="fr-FR" sz="4400" dirty="0" smtClean="0">
                <a:solidFill>
                  <a:srgbClr val="321CD6"/>
                </a:solidFill>
                <a:latin typeface="Mistral" charset="0"/>
              </a:rPr>
              <a:t>Aujourd'hui</a:t>
            </a:r>
            <a:r>
              <a:rPr lang="fr-FR" sz="4400" dirty="0">
                <a:solidFill>
                  <a:srgbClr val="321CD6"/>
                </a:solidFill>
                <a:latin typeface="Mistral" charset="0"/>
              </a:rPr>
              <a:t>, 2013, </a:t>
            </a:r>
          </a:p>
          <a:p>
            <a:r>
              <a:rPr lang="fr-FR" sz="4400" dirty="0" smtClean="0">
                <a:solidFill>
                  <a:srgbClr val="321CD6"/>
                </a:solidFill>
                <a:latin typeface="Mistral" charset="0"/>
              </a:rPr>
              <a:t>élève </a:t>
            </a:r>
            <a:r>
              <a:rPr lang="fr-CH" sz="4400" dirty="0" smtClean="0">
                <a:solidFill>
                  <a:srgbClr val="321CD6"/>
                </a:solidFill>
                <a:latin typeface="Mistral" charset="0"/>
              </a:rPr>
              <a:t>ingénieur</a:t>
            </a:r>
            <a:r>
              <a:rPr lang="fr-FR" sz="4400" dirty="0" smtClean="0">
                <a:solidFill>
                  <a:srgbClr val="321CD6"/>
                </a:solidFill>
                <a:latin typeface="Mistral" charset="0"/>
              </a:rPr>
              <a:t>, elle </a:t>
            </a:r>
            <a:r>
              <a:rPr lang="fr-FR" sz="4400" dirty="0">
                <a:solidFill>
                  <a:srgbClr val="321CD6"/>
                </a:solidFill>
                <a:latin typeface="Mistral" charset="0"/>
              </a:rPr>
              <a:t>est </a:t>
            </a:r>
            <a:r>
              <a:rPr lang="fr-FR" sz="4400" dirty="0" smtClean="0">
                <a:solidFill>
                  <a:srgbClr val="321CD6"/>
                </a:solidFill>
                <a:latin typeface="Mistral" charset="0"/>
              </a:rPr>
              <a:t>d’acier </a:t>
            </a:r>
            <a:r>
              <a:rPr lang="fr-FR" sz="4400" dirty="0">
                <a:solidFill>
                  <a:srgbClr val="321CD6"/>
                </a:solidFill>
                <a:latin typeface="Mistral" charset="0"/>
              </a:rPr>
              <a:t>! </a:t>
            </a:r>
          </a:p>
          <a:p>
            <a:r>
              <a:rPr lang="fr-FR" sz="4400" dirty="0">
                <a:solidFill>
                  <a:srgbClr val="321CD6"/>
                </a:solidFill>
                <a:latin typeface="Mistral" charset="0"/>
              </a:rPr>
              <a:t>MAIS NE PEUT OPERER SA </a:t>
            </a:r>
            <a:r>
              <a:rPr lang="fr-FR" sz="4400" dirty="0" smtClean="0">
                <a:solidFill>
                  <a:srgbClr val="321CD6"/>
                </a:solidFill>
                <a:latin typeface="Mistral" charset="0"/>
              </a:rPr>
              <a:t>RESILIENCE</a:t>
            </a:r>
            <a:endParaRPr lang="fr-FR" sz="4400" dirty="0">
              <a:solidFill>
                <a:srgbClr val="321CD6"/>
              </a:solidFill>
              <a:latin typeface="Mistral" charset="0"/>
            </a:endParaRPr>
          </a:p>
        </p:txBody>
      </p:sp>
      <p:pic>
        <p:nvPicPr>
          <p:cNvPr id="2052" name="Picture 4"/>
          <p:cNvPicPr>
            <a:picLocks noGrp="1" noChangeAspect="1" noChangeArrowheads="1"/>
          </p:cNvPicPr>
          <p:nvPr>
            <p:ph type="ctrTitle"/>
          </p:nvPr>
        </p:nvPicPr>
        <p:blipFill>
          <a:blip r:embed="rId2" cstate="print">
            <a:extLst>
              <a:ext uri="{28A0092B-C50C-407E-A947-70E740481C1C}">
                <a14:useLocalDpi xmlns="" xmlns:a14="http://schemas.microsoft.com/office/drawing/2010/main" val="0"/>
              </a:ext>
            </a:extLst>
          </a:blip>
          <a:srcRect/>
          <a:stretch>
            <a:fillRect/>
          </a:stretch>
        </p:blipFill>
        <p:spPr>
          <a:xfrm>
            <a:off x="0" y="0"/>
            <a:ext cx="2409825" cy="6858000"/>
          </a:xfrm>
          <a:no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Oval 3"/>
          <p:cNvSpPr/>
          <p:nvPr/>
        </p:nvSpPr>
        <p:spPr>
          <a:xfrm>
            <a:off x="291716" y="3104964"/>
            <a:ext cx="792088" cy="792088"/>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C000"/>
              </a:solidFill>
            </a:endParaRPr>
          </a:p>
        </p:txBody>
      </p:sp>
      <p:sp>
        <p:nvSpPr>
          <p:cNvPr id="5" name="Oval 4"/>
          <p:cNvSpPr/>
          <p:nvPr/>
        </p:nvSpPr>
        <p:spPr>
          <a:xfrm>
            <a:off x="251520" y="3068960"/>
            <a:ext cx="864096" cy="86409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C000"/>
              </a:solidFill>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6" fill="hold" grpId="0" nodeType="afterEffect">
                                  <p:stCondLst>
                                    <p:cond delay="5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7" presetClass="emph" presetSubtype="6" repeatCount="indefinite" fill="hold" nodeType="afterEffect">
                                  <p:stCondLst>
                                    <p:cond delay="500"/>
                                  </p:stCondLst>
                                  <p:childTnLst>
                                    <p:animClr clrSpc="hsl" dir="cw">
                                      <p:cBhvr>
                                        <p:cTn id="16" dur="2000" fill="hold"/>
                                        <p:tgtEl>
                                          <p:spTgt spid="4"/>
                                        </p:tgtEl>
                                        <p:attrNameLst>
                                          <p:attrName>stroke.color</p:attrName>
                                        </p:attrNameLst>
                                      </p:cBhvr>
                                      <p:to>
                                        <a:srgbClr val="FF3300"/>
                                      </p:to>
                                    </p:animClr>
                                    <p:set>
                                      <p:cBhvr>
                                        <p:cTn id="17" dur="2000" fill="hold"/>
                                        <p:tgtEl>
                                          <p:spTgt spid="4"/>
                                        </p:tgtEl>
                                        <p:attrNameLst>
                                          <p:attrName>stroke.on</p:attrName>
                                        </p:attrNameLst>
                                      </p:cBhvr>
                                      <p:to>
                                        <p:strVal val="true"/>
                                      </p:to>
                                    </p:set>
                                  </p:childTnLst>
                                </p:cTn>
                              </p:par>
                            </p:childTnLst>
                          </p:cTn>
                        </p:par>
                        <p:par>
                          <p:cTn id="18" fill="hold">
                            <p:stCondLst>
                              <p:cond delay="4500"/>
                            </p:stCondLst>
                            <p:childTnLst>
                              <p:par>
                                <p:cTn id="19" presetID="7" presetClass="emph" presetSubtype="6" repeatCount="indefinite" fill="hold" nodeType="afterEffect">
                                  <p:stCondLst>
                                    <p:cond delay="500"/>
                                  </p:stCondLst>
                                  <p:childTnLst>
                                    <p:animClr clrSpc="hsl" dir="cw">
                                      <p:cBhvr>
                                        <p:cTn id="20" dur="2000" fill="hold"/>
                                        <p:tgtEl>
                                          <p:spTgt spid="5"/>
                                        </p:tgtEl>
                                        <p:attrNameLst>
                                          <p:attrName>stroke.color</p:attrName>
                                        </p:attrNameLst>
                                      </p:cBhvr>
                                      <p:to>
                                        <a:srgbClr val="FFFF00"/>
                                      </p:to>
                                    </p:animClr>
                                    <p:set>
                                      <p:cBhvr>
                                        <p:cTn id="21" dur="2000" fill="hold"/>
                                        <p:tgtEl>
                                          <p:spTgt spid="5"/>
                                        </p:tgtEl>
                                        <p:attrNameLst>
                                          <p:attrName>stroke.on</p:attrName>
                                        </p:attrNameLst>
                                      </p:cBhvr>
                                      <p:to>
                                        <p:strVal val="true"/>
                                      </p:to>
                                    </p:set>
                                  </p:childTnLst>
                                </p:cTn>
                              </p:par>
                            </p:childTnLst>
                          </p:cTn>
                        </p:par>
                        <p:par>
                          <p:cTn id="22" fill="hold">
                            <p:stCondLst>
                              <p:cond delay="7000"/>
                            </p:stCondLst>
                            <p:childTnLst>
                              <p:par>
                                <p:cTn id="23" presetID="27" presetClass="entr" presetSubtype="0" fill="hold" grpId="0" nodeType="afterEffect">
                                  <p:stCondLst>
                                    <p:cond delay="2500"/>
                                  </p:stCondLst>
                                  <p:iterate type="wd">
                                    <p:tmPct val="50000"/>
                                  </p:iterate>
                                  <p:childTnLst>
                                    <p:set>
                                      <p:cBhvr>
                                        <p:cTn id="24" dur="1" fill="hold">
                                          <p:stCondLst>
                                            <p:cond delay="0"/>
                                          </p:stCondLst>
                                        </p:cTn>
                                        <p:tgtEl>
                                          <p:spTgt spid="2051">
                                            <p:txEl>
                                              <p:pRg st="0" end="0"/>
                                            </p:txEl>
                                          </p:spTgt>
                                        </p:tgtEl>
                                        <p:attrNameLst>
                                          <p:attrName>style.visibility</p:attrName>
                                        </p:attrNameLst>
                                      </p:cBhvr>
                                      <p:to>
                                        <p:strVal val="visible"/>
                                      </p:to>
                                    </p:set>
                                    <p:anim calcmode="discrete" valueType="clr">
                                      <p:cBhvr override="childStyle">
                                        <p:cTn id="25" dur="1000"/>
                                        <p:tgtEl>
                                          <p:spTgt spid="2051">
                                            <p:txEl>
                                              <p:pRg st="0" end="0"/>
                                            </p:txEl>
                                          </p:spTgt>
                                        </p:tgtEl>
                                        <p:attrNameLst>
                                          <p:attrName>style.color</p:attrName>
                                        </p:attrNameLst>
                                      </p:cBhvr>
                                      <p:tavLst>
                                        <p:tav tm="0">
                                          <p:val>
                                            <p:clrVal>
                                              <a:srgbClr val="99CCFF"/>
                                            </p:clrVal>
                                          </p:val>
                                        </p:tav>
                                        <p:tav tm="50000">
                                          <p:val>
                                            <p:clrVal>
                                              <a:schemeClr val="hlink"/>
                                            </p:clrVal>
                                          </p:val>
                                        </p:tav>
                                      </p:tavLst>
                                    </p:anim>
                                    <p:anim calcmode="discrete" valueType="clr">
                                      <p:cBhvr>
                                        <p:cTn id="26" dur="1000"/>
                                        <p:tgtEl>
                                          <p:spTgt spid="2051">
                                            <p:txEl>
                                              <p:pRg st="0" end="0"/>
                                            </p:txEl>
                                          </p:spTgt>
                                        </p:tgtEl>
                                        <p:attrNameLst>
                                          <p:attrName>fillcolor</p:attrName>
                                        </p:attrNameLst>
                                      </p:cBhvr>
                                      <p:tavLst>
                                        <p:tav tm="0">
                                          <p:val>
                                            <p:clrVal>
                                              <a:schemeClr val="accent2"/>
                                            </p:clrVal>
                                          </p:val>
                                        </p:tav>
                                        <p:tav tm="50000">
                                          <p:val>
                                            <p:clrVal>
                                              <a:schemeClr val="hlink"/>
                                            </p:clrVal>
                                          </p:val>
                                        </p:tav>
                                      </p:tavLst>
                                    </p:anim>
                                    <p:set>
                                      <p:cBhvr>
                                        <p:cTn id="27" dur="1000"/>
                                        <p:tgtEl>
                                          <p:spTgt spid="2051">
                                            <p:txEl>
                                              <p:pRg st="0" end="0"/>
                                            </p:txEl>
                                          </p:spTgt>
                                        </p:tgtEl>
                                        <p:attrNameLst>
                                          <p:attrName>fill.type</p:attrName>
                                        </p:attrNameLst>
                                      </p:cBhvr>
                                      <p:to>
                                        <p:strVal val="solid"/>
                                      </p:to>
                                    </p:set>
                                  </p:childTnLst>
                                </p:cTn>
                              </p:par>
                            </p:childTnLst>
                          </p:cTn>
                        </p:par>
                        <p:par>
                          <p:cTn id="28" fill="hold">
                            <p:stCondLst>
                              <p:cond delay="17000"/>
                            </p:stCondLst>
                            <p:childTnLst>
                              <p:par>
                                <p:cTn id="29" presetID="27" presetClass="entr" presetSubtype="0" fill="hold" grpId="0" nodeType="afterEffect">
                                  <p:stCondLst>
                                    <p:cond delay="2500"/>
                                  </p:stCondLst>
                                  <p:iterate type="wd">
                                    <p:tmPct val="50000"/>
                                  </p:iterate>
                                  <p:childTnLst>
                                    <p:set>
                                      <p:cBhvr>
                                        <p:cTn id="30" dur="1" fill="hold">
                                          <p:stCondLst>
                                            <p:cond delay="0"/>
                                          </p:stCondLst>
                                        </p:cTn>
                                        <p:tgtEl>
                                          <p:spTgt spid="2051">
                                            <p:txEl>
                                              <p:pRg st="1" end="1"/>
                                            </p:txEl>
                                          </p:spTgt>
                                        </p:tgtEl>
                                        <p:attrNameLst>
                                          <p:attrName>style.visibility</p:attrName>
                                        </p:attrNameLst>
                                      </p:cBhvr>
                                      <p:to>
                                        <p:strVal val="visible"/>
                                      </p:to>
                                    </p:set>
                                    <p:anim calcmode="discrete" valueType="clr">
                                      <p:cBhvr override="childStyle">
                                        <p:cTn id="31" dur="1000"/>
                                        <p:tgtEl>
                                          <p:spTgt spid="2051">
                                            <p:txEl>
                                              <p:pRg st="1" end="1"/>
                                            </p:txEl>
                                          </p:spTgt>
                                        </p:tgtEl>
                                        <p:attrNameLst>
                                          <p:attrName>style.color</p:attrName>
                                        </p:attrNameLst>
                                      </p:cBhvr>
                                      <p:tavLst>
                                        <p:tav tm="0">
                                          <p:val>
                                            <p:clrVal>
                                              <a:srgbClr val="99CCFF"/>
                                            </p:clrVal>
                                          </p:val>
                                        </p:tav>
                                        <p:tav tm="50000">
                                          <p:val>
                                            <p:clrVal>
                                              <a:schemeClr val="hlink"/>
                                            </p:clrVal>
                                          </p:val>
                                        </p:tav>
                                      </p:tavLst>
                                    </p:anim>
                                    <p:anim calcmode="discrete" valueType="clr">
                                      <p:cBhvr>
                                        <p:cTn id="32" dur="1000"/>
                                        <p:tgtEl>
                                          <p:spTgt spid="2051">
                                            <p:txEl>
                                              <p:pRg st="1" end="1"/>
                                            </p:txEl>
                                          </p:spTgt>
                                        </p:tgtEl>
                                        <p:attrNameLst>
                                          <p:attrName>fillcolor</p:attrName>
                                        </p:attrNameLst>
                                      </p:cBhvr>
                                      <p:tavLst>
                                        <p:tav tm="0">
                                          <p:val>
                                            <p:clrVal>
                                              <a:schemeClr val="accent2"/>
                                            </p:clrVal>
                                          </p:val>
                                        </p:tav>
                                        <p:tav tm="50000">
                                          <p:val>
                                            <p:clrVal>
                                              <a:schemeClr val="hlink"/>
                                            </p:clrVal>
                                          </p:val>
                                        </p:tav>
                                      </p:tavLst>
                                    </p:anim>
                                    <p:set>
                                      <p:cBhvr>
                                        <p:cTn id="33" dur="1000"/>
                                        <p:tgtEl>
                                          <p:spTgt spid="2051">
                                            <p:txEl>
                                              <p:pRg st="1" end="1"/>
                                            </p:txEl>
                                          </p:spTgt>
                                        </p:tgtEl>
                                        <p:attrNameLst>
                                          <p:attrName>fill.type</p:attrName>
                                        </p:attrNameLst>
                                      </p:cBhvr>
                                      <p:to>
                                        <p:strVal val="solid"/>
                                      </p:to>
                                    </p:set>
                                  </p:childTnLst>
                                </p:cTn>
                              </p:par>
                            </p:childTnLst>
                          </p:cTn>
                        </p:par>
                        <p:par>
                          <p:cTn id="34" fill="hold">
                            <p:stCondLst>
                              <p:cond delay="21500"/>
                            </p:stCondLst>
                            <p:childTnLst>
                              <p:par>
                                <p:cTn id="35" presetID="27" presetClass="entr" presetSubtype="0" fill="hold" grpId="0" nodeType="afterEffect">
                                  <p:stCondLst>
                                    <p:cond delay="2500"/>
                                  </p:stCondLst>
                                  <p:iterate type="wd">
                                    <p:tmPct val="50000"/>
                                  </p:iterate>
                                  <p:childTnLst>
                                    <p:set>
                                      <p:cBhvr>
                                        <p:cTn id="36" dur="1" fill="hold">
                                          <p:stCondLst>
                                            <p:cond delay="0"/>
                                          </p:stCondLst>
                                        </p:cTn>
                                        <p:tgtEl>
                                          <p:spTgt spid="2051">
                                            <p:txEl>
                                              <p:pRg st="2" end="2"/>
                                            </p:txEl>
                                          </p:spTgt>
                                        </p:tgtEl>
                                        <p:attrNameLst>
                                          <p:attrName>style.visibility</p:attrName>
                                        </p:attrNameLst>
                                      </p:cBhvr>
                                      <p:to>
                                        <p:strVal val="visible"/>
                                      </p:to>
                                    </p:set>
                                    <p:anim calcmode="discrete" valueType="clr">
                                      <p:cBhvr override="childStyle">
                                        <p:cTn id="37" dur="1000"/>
                                        <p:tgtEl>
                                          <p:spTgt spid="2051">
                                            <p:txEl>
                                              <p:pRg st="2" end="2"/>
                                            </p:txEl>
                                          </p:spTgt>
                                        </p:tgtEl>
                                        <p:attrNameLst>
                                          <p:attrName>style.color</p:attrName>
                                        </p:attrNameLst>
                                      </p:cBhvr>
                                      <p:tavLst>
                                        <p:tav tm="0">
                                          <p:val>
                                            <p:clrVal>
                                              <a:srgbClr val="99CCFF"/>
                                            </p:clrVal>
                                          </p:val>
                                        </p:tav>
                                        <p:tav tm="50000">
                                          <p:val>
                                            <p:clrVal>
                                              <a:schemeClr val="hlink"/>
                                            </p:clrVal>
                                          </p:val>
                                        </p:tav>
                                      </p:tavLst>
                                    </p:anim>
                                    <p:anim calcmode="discrete" valueType="clr">
                                      <p:cBhvr>
                                        <p:cTn id="38" dur="1000"/>
                                        <p:tgtEl>
                                          <p:spTgt spid="2051">
                                            <p:txEl>
                                              <p:pRg st="2" end="2"/>
                                            </p:txEl>
                                          </p:spTgt>
                                        </p:tgtEl>
                                        <p:attrNameLst>
                                          <p:attrName>fillcolor</p:attrName>
                                        </p:attrNameLst>
                                      </p:cBhvr>
                                      <p:tavLst>
                                        <p:tav tm="0">
                                          <p:val>
                                            <p:clrVal>
                                              <a:schemeClr val="accent2"/>
                                            </p:clrVal>
                                          </p:val>
                                        </p:tav>
                                        <p:tav tm="50000">
                                          <p:val>
                                            <p:clrVal>
                                              <a:schemeClr val="hlink"/>
                                            </p:clrVal>
                                          </p:val>
                                        </p:tav>
                                      </p:tavLst>
                                    </p:anim>
                                    <p:set>
                                      <p:cBhvr>
                                        <p:cTn id="39" dur="1000"/>
                                        <p:tgtEl>
                                          <p:spTgt spid="2051">
                                            <p:txEl>
                                              <p:pRg st="2" end="2"/>
                                            </p:txEl>
                                          </p:spTgt>
                                        </p:tgtEl>
                                        <p:attrNameLst>
                                          <p:attrName>fill.type</p:attrName>
                                        </p:attrNameLst>
                                      </p:cBhvr>
                                      <p:to>
                                        <p:strVal val="solid"/>
                                      </p:to>
                                    </p:set>
                                  </p:childTnLst>
                                </p:cTn>
                              </p:par>
                            </p:childTnLst>
                          </p:cTn>
                        </p:par>
                        <p:par>
                          <p:cTn id="40" fill="hold">
                            <p:stCondLst>
                              <p:cond delay="26500"/>
                            </p:stCondLst>
                            <p:childTnLst>
                              <p:par>
                                <p:cTn id="41" presetID="27" presetClass="entr" presetSubtype="0" fill="hold" grpId="0" nodeType="afterEffect">
                                  <p:stCondLst>
                                    <p:cond delay="2500"/>
                                  </p:stCondLst>
                                  <p:iterate type="wd">
                                    <p:tmPct val="50000"/>
                                  </p:iterate>
                                  <p:childTnLst>
                                    <p:set>
                                      <p:cBhvr>
                                        <p:cTn id="42" dur="1" fill="hold">
                                          <p:stCondLst>
                                            <p:cond delay="0"/>
                                          </p:stCondLst>
                                        </p:cTn>
                                        <p:tgtEl>
                                          <p:spTgt spid="2051">
                                            <p:txEl>
                                              <p:pRg st="3" end="3"/>
                                            </p:txEl>
                                          </p:spTgt>
                                        </p:tgtEl>
                                        <p:attrNameLst>
                                          <p:attrName>style.visibility</p:attrName>
                                        </p:attrNameLst>
                                      </p:cBhvr>
                                      <p:to>
                                        <p:strVal val="visible"/>
                                      </p:to>
                                    </p:set>
                                    <p:anim calcmode="discrete" valueType="clr">
                                      <p:cBhvr override="childStyle">
                                        <p:cTn id="43" dur="1000"/>
                                        <p:tgtEl>
                                          <p:spTgt spid="2051">
                                            <p:txEl>
                                              <p:pRg st="3" end="3"/>
                                            </p:txEl>
                                          </p:spTgt>
                                        </p:tgtEl>
                                        <p:attrNameLst>
                                          <p:attrName>style.color</p:attrName>
                                        </p:attrNameLst>
                                      </p:cBhvr>
                                      <p:tavLst>
                                        <p:tav tm="0">
                                          <p:val>
                                            <p:clrVal>
                                              <a:srgbClr val="99CCFF"/>
                                            </p:clrVal>
                                          </p:val>
                                        </p:tav>
                                        <p:tav tm="50000">
                                          <p:val>
                                            <p:clrVal>
                                              <a:schemeClr val="hlink"/>
                                            </p:clrVal>
                                          </p:val>
                                        </p:tav>
                                      </p:tavLst>
                                    </p:anim>
                                    <p:anim calcmode="discrete" valueType="clr">
                                      <p:cBhvr>
                                        <p:cTn id="44" dur="1000"/>
                                        <p:tgtEl>
                                          <p:spTgt spid="2051">
                                            <p:txEl>
                                              <p:pRg st="3" end="3"/>
                                            </p:txEl>
                                          </p:spTgt>
                                        </p:tgtEl>
                                        <p:attrNameLst>
                                          <p:attrName>fillcolor</p:attrName>
                                        </p:attrNameLst>
                                      </p:cBhvr>
                                      <p:tavLst>
                                        <p:tav tm="0">
                                          <p:val>
                                            <p:clrVal>
                                              <a:schemeClr val="accent2"/>
                                            </p:clrVal>
                                          </p:val>
                                        </p:tav>
                                        <p:tav tm="50000">
                                          <p:val>
                                            <p:clrVal>
                                              <a:schemeClr val="hlink"/>
                                            </p:clrVal>
                                          </p:val>
                                        </p:tav>
                                      </p:tavLst>
                                    </p:anim>
                                    <p:set>
                                      <p:cBhvr>
                                        <p:cTn id="45" dur="1000"/>
                                        <p:tgtEl>
                                          <p:spTgt spid="2051">
                                            <p:txEl>
                                              <p:pRg st="3" end="3"/>
                                            </p:txEl>
                                          </p:spTgt>
                                        </p:tgtEl>
                                        <p:attrNameLst>
                                          <p:attrName>fill.type</p:attrName>
                                        </p:attrNameLst>
                                      </p:cBhvr>
                                      <p:to>
                                        <p:strVal val="solid"/>
                                      </p:to>
                                    </p:set>
                                  </p:childTnLst>
                                </p:cTn>
                              </p:par>
                            </p:childTnLst>
                          </p:cTn>
                        </p:par>
                        <p:par>
                          <p:cTn id="46" fill="hold">
                            <p:stCondLst>
                              <p:cond delay="33000"/>
                            </p:stCondLst>
                            <p:childTnLst>
                              <p:par>
                                <p:cTn id="47" presetID="27" presetClass="entr" presetSubtype="0" fill="hold" grpId="0" nodeType="afterEffect">
                                  <p:stCondLst>
                                    <p:cond delay="2500"/>
                                  </p:stCondLst>
                                  <p:iterate type="wd">
                                    <p:tmPct val="50000"/>
                                  </p:iterate>
                                  <p:childTnLst>
                                    <p:set>
                                      <p:cBhvr>
                                        <p:cTn id="48" dur="1" fill="hold">
                                          <p:stCondLst>
                                            <p:cond delay="0"/>
                                          </p:stCondLst>
                                        </p:cTn>
                                        <p:tgtEl>
                                          <p:spTgt spid="2051">
                                            <p:txEl>
                                              <p:pRg st="4" end="4"/>
                                            </p:txEl>
                                          </p:spTgt>
                                        </p:tgtEl>
                                        <p:attrNameLst>
                                          <p:attrName>style.visibility</p:attrName>
                                        </p:attrNameLst>
                                      </p:cBhvr>
                                      <p:to>
                                        <p:strVal val="visible"/>
                                      </p:to>
                                    </p:set>
                                    <p:anim calcmode="discrete" valueType="clr">
                                      <p:cBhvr override="childStyle">
                                        <p:cTn id="49" dur="1000"/>
                                        <p:tgtEl>
                                          <p:spTgt spid="2051">
                                            <p:txEl>
                                              <p:pRg st="4" end="4"/>
                                            </p:txEl>
                                          </p:spTgt>
                                        </p:tgtEl>
                                        <p:attrNameLst>
                                          <p:attrName>style.color</p:attrName>
                                        </p:attrNameLst>
                                      </p:cBhvr>
                                      <p:tavLst>
                                        <p:tav tm="0">
                                          <p:val>
                                            <p:clrVal>
                                              <a:srgbClr val="99CCFF"/>
                                            </p:clrVal>
                                          </p:val>
                                        </p:tav>
                                        <p:tav tm="50000">
                                          <p:val>
                                            <p:clrVal>
                                              <a:schemeClr val="hlink"/>
                                            </p:clrVal>
                                          </p:val>
                                        </p:tav>
                                      </p:tavLst>
                                    </p:anim>
                                    <p:anim calcmode="discrete" valueType="clr">
                                      <p:cBhvr>
                                        <p:cTn id="50" dur="1000"/>
                                        <p:tgtEl>
                                          <p:spTgt spid="2051">
                                            <p:txEl>
                                              <p:pRg st="4" end="4"/>
                                            </p:txEl>
                                          </p:spTgt>
                                        </p:tgtEl>
                                        <p:attrNameLst>
                                          <p:attrName>fillcolor</p:attrName>
                                        </p:attrNameLst>
                                      </p:cBhvr>
                                      <p:tavLst>
                                        <p:tav tm="0">
                                          <p:val>
                                            <p:clrVal>
                                              <a:schemeClr val="accent2"/>
                                            </p:clrVal>
                                          </p:val>
                                        </p:tav>
                                        <p:tav tm="50000">
                                          <p:val>
                                            <p:clrVal>
                                              <a:schemeClr val="hlink"/>
                                            </p:clrVal>
                                          </p:val>
                                        </p:tav>
                                      </p:tavLst>
                                    </p:anim>
                                    <p:set>
                                      <p:cBhvr>
                                        <p:cTn id="51" dur="1000"/>
                                        <p:tgtEl>
                                          <p:spTgt spid="2051">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P spid="4"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692696"/>
            <a:ext cx="2664296" cy="369332"/>
          </a:xfrm>
          <a:prstGeom prst="rect">
            <a:avLst/>
          </a:prstGeom>
          <a:noFill/>
        </p:spPr>
        <p:txBody>
          <a:bodyPr wrap="square" rtlCol="0">
            <a:spAutoFit/>
          </a:bodyPr>
          <a:lstStyle/>
          <a:p>
            <a:endParaRPr lang="fr-FR" dirty="0"/>
          </a:p>
        </p:txBody>
      </p:sp>
      <p:sp>
        <p:nvSpPr>
          <p:cNvPr id="3" name="Title 2"/>
          <p:cNvSpPr>
            <a:spLocks noGrp="1"/>
          </p:cNvSpPr>
          <p:nvPr>
            <p:ph type="title"/>
          </p:nvPr>
        </p:nvSpPr>
        <p:spPr>
          <a:xfrm>
            <a:off x="323528" y="274638"/>
            <a:ext cx="8568952" cy="850106"/>
          </a:xfrm>
        </p:spPr>
        <p:txBody>
          <a:bodyPr anchor="ctr">
            <a:normAutofit fontScale="90000"/>
          </a:bodyPr>
          <a:lstStyle/>
          <a:p>
            <a:pPr algn="ctr"/>
            <a:r>
              <a:rPr lang="fr-FR" b="1" dirty="0" smtClean="0">
                <a:effectLst>
                  <a:outerShdw blurRad="38100" dist="38100" dir="2700000" algn="tl">
                    <a:srgbClr val="000000">
                      <a:alpha val="43137"/>
                    </a:srgbClr>
                  </a:outerShdw>
                </a:effectLst>
                <a:latin typeface="Arial" charset="0"/>
              </a:rPr>
              <a:t>Un bouchon ? Un delta barré à 97% !</a:t>
            </a:r>
            <a:endParaRPr lang="fr-FR" b="1" dirty="0">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p:txBody>
          <a:bodyPr/>
          <a:lstStyle/>
          <a:p>
            <a:fld id="{773A0A98-C74B-4A8E-8C94-34FEA95E1F93}" type="slidenum">
              <a:rPr lang="fr-FR" smtClean="0"/>
              <a:pPr/>
              <a:t>50</a:t>
            </a:fld>
            <a:endParaRPr lang="fr-FR"/>
          </a:p>
        </p:txBody>
      </p:sp>
      <p:pic>
        <p:nvPicPr>
          <p:cNvPr id="8" name="Picture 7" descr="Photo à ajouter.jpg"/>
          <p:cNvPicPr>
            <a:picLocks noChangeAspect="1"/>
          </p:cNvPicPr>
          <p:nvPr/>
        </p:nvPicPr>
        <p:blipFill>
          <a:blip r:embed="rId2" cstate="print"/>
          <a:stretch>
            <a:fillRect/>
          </a:stretch>
        </p:blipFill>
        <p:spPr>
          <a:xfrm>
            <a:off x="681374" y="1484784"/>
            <a:ext cx="7781252" cy="4651117"/>
          </a:xfrm>
          <a:prstGeom prst="rect">
            <a:avLst/>
          </a:prstGeom>
        </p:spPr>
      </p:pic>
      <p:sp>
        <p:nvSpPr>
          <p:cNvPr id="9" name="Footer Placeholder 4"/>
          <p:cNvSpPr txBox="1">
            <a:spLocks/>
          </p:cNvSpPr>
          <p:nvPr/>
        </p:nvSpPr>
        <p:spPr>
          <a:xfrm>
            <a:off x="755576" y="6237312"/>
            <a:ext cx="8280920" cy="457200"/>
          </a:xfrm>
          <a:prstGeom prst="rect">
            <a:avLst/>
          </a:prstGeom>
        </p:spPr>
        <p:txBody>
          <a:bodyPr anchor="ctr" anchorCtr="0"/>
          <a:lstStyle>
            <a:lvl1pPr>
              <a:defRPr sz="1100" i="1"/>
            </a:lvl1pPr>
          </a:lstStyle>
          <a:p>
            <a:pPr marL="0" marR="0" lvl="0" indent="0" algn="l" defTabSz="914400" rtl="0" eaLnBrk="1" fontAlgn="auto" latinLnBrk="0" hangingPunct="1">
              <a:lnSpc>
                <a:spcPct val="100000"/>
              </a:lnSpc>
              <a:spcBef>
                <a:spcPts val="0"/>
              </a:spcBef>
              <a:spcAft>
                <a:spcPts val="0"/>
              </a:spcAft>
              <a:buClrTx/>
              <a:buSzTx/>
              <a:buFontTx/>
              <a:buNone/>
              <a:tabLst>
                <a:tab pos="8072438" algn="r"/>
              </a:tabLst>
              <a:defRPr/>
            </a:pPr>
            <a:r>
              <a:rPr kumimoji="0" lang="fr-FR" sz="1100" b="0" i="1" u="none" strike="noStrike" kern="1200" cap="none" spc="0" normalizeH="0" baseline="0" noProof="0" smtClean="0">
                <a:ln>
                  <a:noFill/>
                </a:ln>
                <a:solidFill>
                  <a:schemeClr val="tx2"/>
                </a:solidFill>
                <a:effectLst/>
                <a:uLnTx/>
                <a:uFillTx/>
                <a:latin typeface="+mn-lt"/>
                <a:ea typeface="+mn-ea"/>
                <a:cs typeface="+mn-cs"/>
              </a:rPr>
              <a:t>Intégrer la résilience dans la prospective territoriale : le Val d’Argens (Var), un cas d’école	</a:t>
            </a:r>
            <a:r>
              <a:rPr kumimoji="0" lang="fr-FR" sz="800" b="0" i="1" u="none" strike="noStrike" kern="1200" cap="none" spc="0" normalizeH="0" baseline="0" noProof="0" smtClean="0">
                <a:ln>
                  <a:noFill/>
                </a:ln>
                <a:solidFill>
                  <a:schemeClr val="tx2"/>
                </a:solidFill>
                <a:effectLst/>
                <a:uLnTx/>
                <a:uFillTx/>
                <a:latin typeface="+mn-lt"/>
                <a:ea typeface="+mn-ea"/>
                <a:cs typeface="+mn-cs"/>
              </a:rPr>
              <a:t>© www.viva2010.org</a:t>
            </a:r>
            <a:endParaRPr kumimoji="0" lang="fr-FR" sz="800" b="0" i="1" u="none" strike="noStrike" kern="1200" cap="none" spc="0" normalizeH="0" baseline="0" noProof="0" dirty="0" smtClean="0">
              <a:ln>
                <a:noFill/>
              </a:ln>
              <a:solidFill>
                <a:schemeClr val="tx2"/>
              </a:solidFill>
              <a:effectLst/>
              <a:uLnTx/>
              <a:uFillTx/>
              <a:latin typeface="+mn-lt"/>
              <a:ea typeface="+mn-ea"/>
              <a:cs typeface="+mn-cs"/>
            </a:endParaRPr>
          </a:p>
        </p:txBody>
      </p:sp>
    </p:spTree>
  </p:cSld>
  <p:clrMapOvr>
    <a:masterClrMapping/>
  </p:clrMapOvr>
  <p:transition spd="slow">
    <p:wedg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692696"/>
            <a:ext cx="2664296" cy="369332"/>
          </a:xfrm>
          <a:prstGeom prst="rect">
            <a:avLst/>
          </a:prstGeom>
          <a:noFill/>
        </p:spPr>
        <p:txBody>
          <a:bodyPr wrap="square" rtlCol="0">
            <a:spAutoFit/>
          </a:bodyPr>
          <a:lstStyle/>
          <a:p>
            <a:endParaRPr lang="fr-FR" dirty="0"/>
          </a:p>
        </p:txBody>
      </p:sp>
      <p:sp>
        <p:nvSpPr>
          <p:cNvPr id="6" name="Slide Number Placeholder 5"/>
          <p:cNvSpPr>
            <a:spLocks noGrp="1"/>
          </p:cNvSpPr>
          <p:nvPr>
            <p:ph type="sldNum" sz="quarter" idx="12"/>
          </p:nvPr>
        </p:nvSpPr>
        <p:spPr/>
        <p:txBody>
          <a:bodyPr/>
          <a:lstStyle/>
          <a:p>
            <a:fld id="{773A0A98-C74B-4A8E-8C94-34FEA95E1F93}" type="slidenum">
              <a:rPr lang="fr-FR" smtClean="0"/>
              <a:pPr/>
              <a:t>51</a:t>
            </a:fld>
            <a:endParaRPr lang="fr-FR"/>
          </a:p>
        </p:txBody>
      </p:sp>
      <p:pic>
        <p:nvPicPr>
          <p:cNvPr id="9" name="Picture 8" descr="Photo à ajouter.jpg"/>
          <p:cNvPicPr>
            <a:picLocks noChangeAspect="1"/>
          </p:cNvPicPr>
          <p:nvPr/>
        </p:nvPicPr>
        <p:blipFill>
          <a:blip r:embed="rId2" cstate="print"/>
          <a:stretch>
            <a:fillRect/>
          </a:stretch>
        </p:blipFill>
        <p:spPr>
          <a:xfrm>
            <a:off x="4932040" y="2060848"/>
            <a:ext cx="3779912" cy="2312746"/>
          </a:xfrm>
          <a:prstGeom prst="rect">
            <a:avLst/>
          </a:prstGeom>
        </p:spPr>
      </p:pic>
      <p:sp>
        <p:nvSpPr>
          <p:cNvPr id="12" name="Footer Placeholder 4"/>
          <p:cNvSpPr txBox="1">
            <a:spLocks/>
          </p:cNvSpPr>
          <p:nvPr/>
        </p:nvSpPr>
        <p:spPr>
          <a:xfrm>
            <a:off x="755576" y="6237312"/>
            <a:ext cx="8280920" cy="457200"/>
          </a:xfrm>
          <a:prstGeom prst="rect">
            <a:avLst/>
          </a:prstGeom>
        </p:spPr>
        <p:txBody>
          <a:bodyPr anchor="ctr" anchorCtr="0"/>
          <a:lstStyle>
            <a:lvl1pPr>
              <a:defRPr sz="1100" i="1"/>
            </a:lvl1pPr>
          </a:lstStyle>
          <a:p>
            <a:pPr marL="0" marR="0" lvl="0" indent="0" algn="l" defTabSz="914400" rtl="0" eaLnBrk="1" fontAlgn="auto" latinLnBrk="0" hangingPunct="1">
              <a:lnSpc>
                <a:spcPct val="100000"/>
              </a:lnSpc>
              <a:spcBef>
                <a:spcPts val="0"/>
              </a:spcBef>
              <a:spcAft>
                <a:spcPts val="0"/>
              </a:spcAft>
              <a:buClrTx/>
              <a:buSzTx/>
              <a:buFontTx/>
              <a:buNone/>
              <a:tabLst>
                <a:tab pos="8072438" algn="r"/>
              </a:tabLst>
              <a:defRPr/>
            </a:pPr>
            <a:r>
              <a:rPr kumimoji="0" lang="fr-FR" sz="1100" b="0" i="1" u="none" strike="noStrike" kern="1200" cap="none" spc="0" normalizeH="0" baseline="0" noProof="0" dirty="0" smtClean="0">
                <a:ln>
                  <a:noFill/>
                </a:ln>
                <a:solidFill>
                  <a:schemeClr val="tx2"/>
                </a:solidFill>
                <a:effectLst/>
                <a:uLnTx/>
                <a:uFillTx/>
                <a:latin typeface="+mn-lt"/>
                <a:ea typeface="+mn-ea"/>
                <a:cs typeface="+mn-cs"/>
              </a:rPr>
              <a:t>Intégrer la résilience dans la prospective territoriale : le Val d’Argens (Var), un cas d’école	</a:t>
            </a:r>
            <a:r>
              <a:rPr kumimoji="0" lang="fr-FR" sz="800" b="0" i="1" u="none" strike="noStrike" kern="1200" cap="none" spc="0" normalizeH="0" baseline="0" noProof="0" dirty="0" smtClean="0">
                <a:ln>
                  <a:noFill/>
                </a:ln>
                <a:solidFill>
                  <a:schemeClr val="tx2"/>
                </a:solidFill>
                <a:effectLst/>
                <a:uLnTx/>
                <a:uFillTx/>
                <a:latin typeface="+mn-lt"/>
                <a:ea typeface="+mn-ea"/>
                <a:cs typeface="+mn-cs"/>
              </a:rPr>
              <a:t>© www.viva2010.org</a:t>
            </a:r>
          </a:p>
        </p:txBody>
      </p:sp>
      <p:sp>
        <p:nvSpPr>
          <p:cNvPr id="3" name="Title 2"/>
          <p:cNvSpPr>
            <a:spLocks noGrp="1"/>
          </p:cNvSpPr>
          <p:nvPr>
            <p:ph type="title"/>
          </p:nvPr>
        </p:nvSpPr>
        <p:spPr>
          <a:xfrm>
            <a:off x="1907704" y="260648"/>
            <a:ext cx="5328592" cy="576064"/>
          </a:xfrm>
          <a:solidFill>
            <a:schemeClr val="bg1">
              <a:lumMod val="95000"/>
            </a:schemeClr>
          </a:solidFill>
        </p:spPr>
        <p:txBody>
          <a:bodyPr anchor="ctr">
            <a:noAutofit/>
          </a:bodyPr>
          <a:lstStyle/>
          <a:p>
            <a:pPr indent="-360000" algn="ctr">
              <a:buFont typeface="+mj-lt"/>
              <a:buAutoNum type="arabicPeriod"/>
            </a:pPr>
            <a:r>
              <a:rPr lang="fr-CH" b="1" dirty="0" smtClean="0">
                <a:solidFill>
                  <a:schemeClr val="tx2">
                    <a:lumMod val="75000"/>
                  </a:schemeClr>
                </a:solidFill>
                <a:effectLst>
                  <a:outerShdw blurRad="38100" dist="38100" dir="2700000" algn="tl">
                    <a:srgbClr val="000000">
                      <a:alpha val="43137"/>
                    </a:srgbClr>
                  </a:outerShdw>
                </a:effectLst>
                <a:latin typeface="Arial" charset="0"/>
              </a:rPr>
              <a:t> L’estuaire ensablé</a:t>
            </a:r>
            <a:endParaRPr lang="fr-FR" b="1" dirty="0">
              <a:solidFill>
                <a:schemeClr val="tx2">
                  <a:lumMod val="75000"/>
                </a:schemeClr>
              </a:solidFill>
              <a:effectLst>
                <a:outerShdw blurRad="38100" dist="38100" dir="2700000" algn="tl">
                  <a:srgbClr val="000000">
                    <a:alpha val="43137"/>
                  </a:srgbClr>
                </a:outerShdw>
              </a:effectLst>
            </a:endParaRPr>
          </a:p>
        </p:txBody>
      </p:sp>
      <p:grpSp>
        <p:nvGrpSpPr>
          <p:cNvPr id="23" name="Group 22"/>
          <p:cNvGrpSpPr/>
          <p:nvPr/>
        </p:nvGrpSpPr>
        <p:grpSpPr>
          <a:xfrm>
            <a:off x="107504" y="908720"/>
            <a:ext cx="5026377" cy="5013176"/>
            <a:chOff x="3681812" y="0"/>
            <a:chExt cx="5026377" cy="5013176"/>
          </a:xfrm>
        </p:grpSpPr>
        <p:pic>
          <p:nvPicPr>
            <p:cNvPr id="8" name="Picture 7" descr="Photo à ajouter.jpg"/>
            <p:cNvPicPr>
              <a:picLocks noChangeAspect="1"/>
            </p:cNvPicPr>
            <p:nvPr/>
          </p:nvPicPr>
          <p:blipFill>
            <a:blip r:embed="rId3" cstate="print"/>
            <a:stretch>
              <a:fillRect/>
            </a:stretch>
          </p:blipFill>
          <p:spPr>
            <a:xfrm>
              <a:off x="3681812" y="0"/>
              <a:ext cx="4290272" cy="5013176"/>
            </a:xfrm>
            <a:prstGeom prst="rect">
              <a:avLst/>
            </a:prstGeom>
          </p:spPr>
        </p:pic>
        <p:sp>
          <p:nvSpPr>
            <p:cNvPr id="10" name="TextBox 9"/>
            <p:cNvSpPr txBox="1"/>
            <p:nvPr/>
          </p:nvSpPr>
          <p:spPr>
            <a:xfrm rot="1551632">
              <a:off x="4884309" y="2060352"/>
              <a:ext cx="721672" cy="276999"/>
            </a:xfrm>
            <a:prstGeom prst="rect">
              <a:avLst/>
            </a:prstGeom>
            <a:solidFill>
              <a:schemeClr val="accent1">
                <a:lumMod val="20000"/>
                <a:lumOff val="80000"/>
              </a:schemeClr>
            </a:solidFill>
          </p:spPr>
          <p:txBody>
            <a:bodyPr wrap="none" rtlCol="0">
              <a:spAutoFit/>
            </a:bodyPr>
            <a:lstStyle/>
            <a:p>
              <a:r>
                <a:rPr lang="fr-CH" sz="1200" dirty="0" smtClean="0">
                  <a:effectLst>
                    <a:outerShdw blurRad="38100" dist="38100" dir="2700000" algn="tl">
                      <a:srgbClr val="000000">
                        <a:alpha val="43137"/>
                      </a:srgbClr>
                    </a:outerShdw>
                  </a:effectLst>
                </a:rPr>
                <a:t>Argens</a:t>
              </a:r>
              <a:endParaRPr lang="fr-FR" sz="1200" dirty="0">
                <a:effectLst>
                  <a:outerShdw blurRad="38100" dist="38100" dir="2700000" algn="tl">
                    <a:srgbClr val="000000">
                      <a:alpha val="43137"/>
                    </a:srgbClr>
                  </a:outerShdw>
                </a:effectLst>
              </a:endParaRPr>
            </a:p>
          </p:txBody>
        </p:sp>
        <p:sp>
          <p:nvSpPr>
            <p:cNvPr id="16" name="Right Arrow 15"/>
            <p:cNvSpPr/>
            <p:nvPr/>
          </p:nvSpPr>
          <p:spPr>
            <a:xfrm rot="12047445">
              <a:off x="7193021" y="2384840"/>
              <a:ext cx="108012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16"/>
            <p:cNvSpPr txBox="1"/>
            <p:nvPr/>
          </p:nvSpPr>
          <p:spPr>
            <a:xfrm rot="2270080">
              <a:off x="5588882" y="1173907"/>
              <a:ext cx="724814" cy="276999"/>
            </a:xfrm>
            <a:prstGeom prst="rect">
              <a:avLst/>
            </a:prstGeom>
            <a:solidFill>
              <a:schemeClr val="accent1">
                <a:lumMod val="20000"/>
                <a:lumOff val="80000"/>
              </a:schemeClr>
            </a:solidFill>
          </p:spPr>
          <p:txBody>
            <a:bodyPr wrap="none" rtlCol="0">
              <a:spAutoFit/>
            </a:bodyPr>
            <a:lstStyle/>
            <a:p>
              <a:r>
                <a:rPr lang="fr-CH" sz="1200" dirty="0" smtClean="0">
                  <a:effectLst>
                    <a:outerShdw blurRad="38100" dist="38100" dir="2700000" algn="tl">
                      <a:srgbClr val="000000">
                        <a:alpha val="43137"/>
                      </a:srgbClr>
                    </a:outerShdw>
                  </a:effectLst>
                </a:rPr>
                <a:t>Reyran</a:t>
              </a:r>
              <a:endParaRPr lang="fr-FR" sz="1200" dirty="0">
                <a:effectLst>
                  <a:outerShdw blurRad="38100" dist="38100" dir="2700000" algn="tl">
                    <a:srgbClr val="000000">
                      <a:alpha val="43137"/>
                    </a:srgbClr>
                  </a:outerShdw>
                </a:effectLst>
              </a:endParaRPr>
            </a:p>
          </p:txBody>
        </p:sp>
        <p:sp>
          <p:nvSpPr>
            <p:cNvPr id="18" name="TextBox 17"/>
            <p:cNvSpPr txBox="1"/>
            <p:nvPr/>
          </p:nvSpPr>
          <p:spPr>
            <a:xfrm>
              <a:off x="7858276" y="2376264"/>
              <a:ext cx="849913" cy="276999"/>
            </a:xfrm>
            <a:prstGeom prst="rect">
              <a:avLst/>
            </a:prstGeom>
            <a:solidFill>
              <a:schemeClr val="accent1">
                <a:lumMod val="20000"/>
                <a:lumOff val="80000"/>
              </a:schemeClr>
            </a:solidFill>
          </p:spPr>
          <p:txBody>
            <a:bodyPr wrap="none" rtlCol="0">
              <a:spAutoFit/>
            </a:bodyPr>
            <a:lstStyle/>
            <a:p>
              <a:r>
                <a:rPr lang="fr-CH" sz="1200" dirty="0" smtClean="0">
                  <a:effectLst>
                    <a:outerShdw blurRad="38100" dist="38100" dir="2700000" algn="tl">
                      <a:srgbClr val="000000">
                        <a:alpha val="43137"/>
                      </a:srgbClr>
                    </a:outerShdw>
                  </a:effectLst>
                </a:rPr>
                <a:t>Bouchon</a:t>
              </a:r>
              <a:endParaRPr lang="fr-FR" sz="1200" dirty="0">
                <a:effectLst>
                  <a:outerShdw blurRad="38100" dist="38100" dir="2700000" algn="tl">
                    <a:srgbClr val="000000">
                      <a:alpha val="43137"/>
                    </a:srgbClr>
                  </a:outerShdw>
                </a:effectLst>
              </a:endParaRPr>
            </a:p>
          </p:txBody>
        </p:sp>
        <p:sp>
          <p:nvSpPr>
            <p:cNvPr id="19" name="Right Arrow 18"/>
            <p:cNvSpPr/>
            <p:nvPr/>
          </p:nvSpPr>
          <p:spPr>
            <a:xfrm rot="9920836">
              <a:off x="6904230" y="3199719"/>
              <a:ext cx="108012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TextBox 20"/>
            <p:cNvSpPr txBox="1"/>
            <p:nvPr/>
          </p:nvSpPr>
          <p:spPr>
            <a:xfrm rot="20629085">
              <a:off x="7396624" y="3364258"/>
              <a:ext cx="1125052" cy="276999"/>
            </a:xfrm>
            <a:prstGeom prst="rect">
              <a:avLst/>
            </a:prstGeom>
            <a:solidFill>
              <a:schemeClr val="accent1">
                <a:lumMod val="20000"/>
                <a:lumOff val="80000"/>
              </a:schemeClr>
            </a:solidFill>
          </p:spPr>
          <p:txBody>
            <a:bodyPr wrap="none" rtlCol="0">
              <a:spAutoFit/>
            </a:bodyPr>
            <a:lstStyle/>
            <a:p>
              <a:r>
                <a:rPr lang="fr-CH" sz="1200" dirty="0" smtClean="0">
                  <a:effectLst>
                    <a:outerShdw blurRad="38100" dist="38100" dir="2700000" algn="tl">
                      <a:srgbClr val="000000">
                        <a:alpha val="43137"/>
                      </a:srgbClr>
                    </a:outerShdw>
                  </a:effectLst>
                </a:rPr>
                <a:t>Route-digue</a:t>
              </a:r>
              <a:endParaRPr lang="fr-FR" sz="1200" dirty="0">
                <a:effectLst>
                  <a:outerShdw blurRad="38100" dist="38100" dir="2700000" algn="tl">
                    <a:srgbClr val="000000">
                      <a:alpha val="43137"/>
                    </a:srgbClr>
                  </a:outerShdw>
                </a:effectLst>
              </a:endParaRPr>
            </a:p>
          </p:txBody>
        </p:sp>
      </p:grpSp>
    </p:spTree>
  </p:cSld>
  <p:clrMapOvr>
    <a:masterClrMapping/>
  </p:clrMapOvr>
  <p:transition spd="slow">
    <p:wedg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692696"/>
            <a:ext cx="2664296" cy="369332"/>
          </a:xfrm>
          <a:prstGeom prst="rect">
            <a:avLst/>
          </a:prstGeom>
          <a:noFill/>
        </p:spPr>
        <p:txBody>
          <a:bodyPr wrap="square" rtlCol="0">
            <a:spAutoFit/>
          </a:bodyPr>
          <a:lstStyle/>
          <a:p>
            <a:endParaRPr lang="fr-FR" dirty="0"/>
          </a:p>
        </p:txBody>
      </p:sp>
      <p:sp>
        <p:nvSpPr>
          <p:cNvPr id="3" name="Title 2"/>
          <p:cNvSpPr>
            <a:spLocks noGrp="1"/>
          </p:cNvSpPr>
          <p:nvPr>
            <p:ph type="title"/>
          </p:nvPr>
        </p:nvSpPr>
        <p:spPr>
          <a:xfrm>
            <a:off x="179512" y="274638"/>
            <a:ext cx="8784976" cy="1143000"/>
          </a:xfrm>
        </p:spPr>
        <p:txBody>
          <a:bodyPr anchor="t">
            <a:normAutofit/>
          </a:bodyPr>
          <a:lstStyle/>
          <a:p>
            <a:pPr indent="-360000" algn="ctr"/>
            <a:r>
              <a:rPr lang="fr-CH" sz="3500" b="1" dirty="0" smtClean="0">
                <a:latin typeface="Arial" charset="0"/>
              </a:rPr>
              <a:t>2. RD 559 : Digue aux étangs de </a:t>
            </a:r>
            <a:r>
              <a:rPr lang="fr-CH" sz="3500" b="1" dirty="0" err="1" smtClean="0">
                <a:latin typeface="Arial" charset="0"/>
              </a:rPr>
              <a:t>Villepey</a:t>
            </a:r>
            <a:endParaRPr lang="fr-FR" sz="3500" b="1" dirty="0"/>
          </a:p>
        </p:txBody>
      </p:sp>
      <p:sp>
        <p:nvSpPr>
          <p:cNvPr id="7" name="Footer Placeholder 6"/>
          <p:cNvSpPr>
            <a:spLocks noGrp="1"/>
          </p:cNvSpPr>
          <p:nvPr>
            <p:ph type="ftr" sz="quarter" idx="11"/>
          </p:nvPr>
        </p:nvSpPr>
        <p:spPr>
          <a:xfrm>
            <a:off x="827584" y="6237312"/>
            <a:ext cx="7906072" cy="457200"/>
          </a:xfrm>
        </p:spPr>
        <p:txBody>
          <a:bodyPr/>
          <a:lstStyle/>
          <a:p>
            <a:r>
              <a:rPr lang="fr-FR" dirty="0" smtClean="0"/>
              <a:t>Intégrer la résilience dans la prospective territoriale : perception à travers la gestion des risques</a:t>
            </a:r>
            <a:endParaRPr lang="fr-FR" dirty="0"/>
          </a:p>
        </p:txBody>
      </p:sp>
      <p:sp>
        <p:nvSpPr>
          <p:cNvPr id="6" name="Slide Number Placeholder 5"/>
          <p:cNvSpPr>
            <a:spLocks noGrp="1"/>
          </p:cNvSpPr>
          <p:nvPr>
            <p:ph type="sldNum" sz="quarter" idx="12"/>
          </p:nvPr>
        </p:nvSpPr>
        <p:spPr/>
        <p:txBody>
          <a:bodyPr/>
          <a:lstStyle/>
          <a:p>
            <a:fld id="{773A0A98-C74B-4A8E-8C94-34FEA95E1F93}" type="slidenum">
              <a:rPr lang="fr-FR" smtClean="0"/>
              <a:pPr/>
              <a:t>52</a:t>
            </a:fld>
            <a:endParaRPr lang="fr-FR"/>
          </a:p>
        </p:txBody>
      </p:sp>
      <p:pic>
        <p:nvPicPr>
          <p:cNvPr id="8" name="Picture 7" descr="Photo à ajouter.jpg"/>
          <p:cNvPicPr>
            <a:picLocks noChangeAspect="1"/>
          </p:cNvPicPr>
          <p:nvPr/>
        </p:nvPicPr>
        <p:blipFill>
          <a:blip r:embed="rId2" cstate="print"/>
          <a:stretch>
            <a:fillRect/>
          </a:stretch>
        </p:blipFill>
        <p:spPr>
          <a:xfrm>
            <a:off x="207019" y="2276872"/>
            <a:ext cx="5670129" cy="3861048"/>
          </a:xfrm>
          <a:prstGeom prst="rect">
            <a:avLst/>
          </a:prstGeom>
        </p:spPr>
      </p:pic>
      <p:pic>
        <p:nvPicPr>
          <p:cNvPr id="9" name="Picture 8" descr="Photo à ajouter.jpg"/>
          <p:cNvPicPr>
            <a:picLocks noChangeAspect="1"/>
          </p:cNvPicPr>
          <p:nvPr/>
        </p:nvPicPr>
        <p:blipFill>
          <a:blip r:embed="rId3" cstate="print"/>
          <a:stretch>
            <a:fillRect/>
          </a:stretch>
        </p:blipFill>
        <p:spPr>
          <a:xfrm>
            <a:off x="6156176" y="1257790"/>
            <a:ext cx="2987824" cy="5395156"/>
          </a:xfrm>
          <a:prstGeom prst="rect">
            <a:avLst/>
          </a:prstGeom>
        </p:spPr>
      </p:pic>
      <p:sp>
        <p:nvSpPr>
          <p:cNvPr id="15" name="Content Placeholder 14"/>
          <p:cNvSpPr>
            <a:spLocks noGrp="1"/>
          </p:cNvSpPr>
          <p:nvPr>
            <p:ph sz="quarter" idx="1"/>
          </p:nvPr>
        </p:nvSpPr>
        <p:spPr>
          <a:xfrm>
            <a:off x="107504" y="1124744"/>
            <a:ext cx="7056784" cy="1080120"/>
          </a:xfrm>
        </p:spPr>
        <p:txBody>
          <a:bodyPr>
            <a:noAutofit/>
          </a:bodyPr>
          <a:lstStyle/>
          <a:p>
            <a:pPr marL="0" indent="0" algn="ctr">
              <a:buNone/>
            </a:pPr>
            <a:r>
              <a:rPr lang="fr-CH" sz="2200" b="1" dirty="0" smtClean="0">
                <a:solidFill>
                  <a:schemeClr val="accent1"/>
                </a:solidFill>
              </a:rPr>
              <a:t>La construire ainsi fut une ERREUR</a:t>
            </a:r>
          </a:p>
          <a:p>
            <a:pPr marL="0" indent="0" algn="ctr">
              <a:buNone/>
            </a:pPr>
            <a:r>
              <a:rPr lang="fr-CH" sz="2200" b="1" dirty="0" smtClean="0">
                <a:solidFill>
                  <a:schemeClr val="accent1"/>
                </a:solidFill>
              </a:rPr>
              <a:t>La maintenir sans ouverture est une FAUTE</a:t>
            </a:r>
            <a:endParaRPr lang="fr-FR" sz="2200" b="1" dirty="0">
              <a:solidFill>
                <a:schemeClr val="accent1"/>
              </a:solidFill>
            </a:endParaRPr>
          </a:p>
        </p:txBody>
      </p:sp>
      <p:sp>
        <p:nvSpPr>
          <p:cNvPr id="11" name="Rectangle 10"/>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sz="quarter" idx="1"/>
          </p:nvPr>
        </p:nvSpPr>
        <p:spPr>
          <a:xfrm>
            <a:off x="251520" y="1124744"/>
            <a:ext cx="8784976" cy="4968552"/>
          </a:xfrm>
        </p:spPr>
        <p:txBody>
          <a:bodyPr>
            <a:normAutofit/>
          </a:bodyPr>
          <a:lstStyle/>
          <a:p>
            <a:pPr marL="3767138" indent="0">
              <a:buNone/>
            </a:pPr>
            <a:r>
              <a:rPr lang="fr-CH" sz="2000" b="1" dirty="0" smtClean="0">
                <a:solidFill>
                  <a:schemeClr val="tx2">
                    <a:lumMod val="75000"/>
                  </a:schemeClr>
                </a:solidFill>
              </a:rPr>
              <a:t>Il y avait 5 ponts sur pilotis construits par Gustave Eiffel</a:t>
            </a:r>
          </a:p>
          <a:p>
            <a:pPr marL="3767138" indent="0">
              <a:buNone/>
            </a:pPr>
            <a:r>
              <a:rPr lang="fr-CH" sz="2000" b="1" dirty="0" smtClean="0">
                <a:solidFill>
                  <a:schemeClr val="tx2">
                    <a:lumMod val="75000"/>
                  </a:schemeClr>
                </a:solidFill>
              </a:rPr>
              <a:t>Le train traversait le delta,</a:t>
            </a:r>
            <a:br>
              <a:rPr lang="fr-CH" sz="2000" b="1" dirty="0" smtClean="0">
                <a:solidFill>
                  <a:schemeClr val="tx2">
                    <a:lumMod val="75000"/>
                  </a:schemeClr>
                </a:solidFill>
              </a:rPr>
            </a:br>
            <a:r>
              <a:rPr lang="fr-CH" sz="2000" b="1" dirty="0" smtClean="0">
                <a:solidFill>
                  <a:schemeClr val="tx2">
                    <a:lumMod val="75000"/>
                  </a:schemeClr>
                </a:solidFill>
              </a:rPr>
              <a:t>l’eau coulait librement à la mer</a:t>
            </a:r>
          </a:p>
          <a:p>
            <a:pPr marL="0" indent="0">
              <a:spcBef>
                <a:spcPts val="6000"/>
              </a:spcBef>
              <a:buNone/>
            </a:pPr>
            <a:r>
              <a:rPr lang="fr-CH" sz="2000" b="1" dirty="0" smtClean="0">
                <a:solidFill>
                  <a:schemeClr val="accent1">
                    <a:lumMod val="75000"/>
                  </a:schemeClr>
                </a:solidFill>
              </a:rPr>
              <a:t>En 1931 :</a:t>
            </a:r>
            <a:br>
              <a:rPr lang="fr-CH" sz="2000" b="1" dirty="0" smtClean="0">
                <a:solidFill>
                  <a:schemeClr val="accent1">
                    <a:lumMod val="75000"/>
                  </a:schemeClr>
                </a:solidFill>
              </a:rPr>
            </a:br>
            <a:r>
              <a:rPr lang="fr-CH" sz="2000" b="1" dirty="0" smtClean="0">
                <a:solidFill>
                  <a:schemeClr val="accent1">
                    <a:lumMod val="75000"/>
                  </a:schemeClr>
                </a:solidFill>
              </a:rPr>
              <a:t>Une route-digue</a:t>
            </a:r>
            <a:br>
              <a:rPr lang="fr-CH" sz="2000" b="1" dirty="0" smtClean="0">
                <a:solidFill>
                  <a:schemeClr val="accent1">
                    <a:lumMod val="75000"/>
                  </a:schemeClr>
                </a:solidFill>
              </a:rPr>
            </a:br>
            <a:r>
              <a:rPr lang="fr-CH" sz="2000" b="1" dirty="0" smtClean="0">
                <a:solidFill>
                  <a:schemeClr val="accent1">
                    <a:lumMod val="75000"/>
                  </a:schemeClr>
                </a:solidFill>
              </a:rPr>
              <a:t>est construite sur</a:t>
            </a:r>
            <a:br>
              <a:rPr lang="fr-CH" sz="2000" b="1" dirty="0" smtClean="0">
                <a:solidFill>
                  <a:schemeClr val="accent1">
                    <a:lumMod val="75000"/>
                  </a:schemeClr>
                </a:solidFill>
              </a:rPr>
            </a:br>
            <a:r>
              <a:rPr lang="fr-CH" sz="2000" b="1" dirty="0" smtClean="0">
                <a:solidFill>
                  <a:schemeClr val="accent1">
                    <a:lumMod val="75000"/>
                  </a:schemeClr>
                </a:solidFill>
              </a:rPr>
              <a:t>des remblais…</a:t>
            </a:r>
          </a:p>
          <a:p>
            <a:pPr marL="0" indent="0">
              <a:buNone/>
            </a:pPr>
            <a:r>
              <a:rPr lang="fr-CH" sz="2000" b="1" dirty="0" smtClean="0">
                <a:solidFill>
                  <a:schemeClr val="accent1">
                    <a:lumMod val="75000"/>
                  </a:schemeClr>
                </a:solidFill>
              </a:rPr>
              <a:t>L’eau de crue est</a:t>
            </a:r>
            <a:br>
              <a:rPr lang="fr-CH" sz="2000" b="1" dirty="0" smtClean="0">
                <a:solidFill>
                  <a:schemeClr val="accent1">
                    <a:lumMod val="75000"/>
                  </a:schemeClr>
                </a:solidFill>
              </a:rPr>
            </a:br>
            <a:r>
              <a:rPr lang="fr-CH" sz="2000" b="1" dirty="0" smtClean="0">
                <a:solidFill>
                  <a:schemeClr val="accent1">
                    <a:lumMod val="75000"/>
                  </a:schemeClr>
                </a:solidFill>
              </a:rPr>
              <a:t>retenue </a:t>
            </a:r>
            <a:r>
              <a:rPr lang="fr-FR" sz="2000" b="1" dirty="0" smtClean="0">
                <a:solidFill>
                  <a:schemeClr val="accent1">
                    <a:lumMod val="75000"/>
                  </a:schemeClr>
                </a:solidFill>
              </a:rPr>
              <a:t>dans les</a:t>
            </a:r>
            <a:br>
              <a:rPr lang="fr-FR" sz="2000" b="1" dirty="0" smtClean="0">
                <a:solidFill>
                  <a:schemeClr val="accent1">
                    <a:lumMod val="75000"/>
                  </a:schemeClr>
                </a:solidFill>
              </a:rPr>
            </a:br>
            <a:r>
              <a:rPr lang="fr-FR" sz="2000" b="1" dirty="0" smtClean="0">
                <a:solidFill>
                  <a:schemeClr val="accent1">
                    <a:lumMod val="75000"/>
                  </a:schemeClr>
                </a:solidFill>
              </a:rPr>
              <a:t>étangs…</a:t>
            </a:r>
            <a:br>
              <a:rPr lang="fr-FR" sz="2000" b="1" dirty="0" smtClean="0">
                <a:solidFill>
                  <a:schemeClr val="accent1">
                    <a:lumMod val="75000"/>
                  </a:schemeClr>
                </a:solidFill>
              </a:rPr>
            </a:br>
            <a:r>
              <a:rPr lang="fr-FR" sz="2000" b="1" dirty="0" smtClean="0">
                <a:solidFill>
                  <a:schemeClr val="accent1">
                    <a:lumMod val="75000"/>
                  </a:schemeClr>
                </a:solidFill>
              </a:rPr>
              <a:t>L’Argens inonde</a:t>
            </a:r>
            <a:br>
              <a:rPr lang="fr-FR" sz="2000" b="1" dirty="0" smtClean="0">
                <a:solidFill>
                  <a:schemeClr val="accent1">
                    <a:lumMod val="75000"/>
                  </a:schemeClr>
                </a:solidFill>
              </a:rPr>
            </a:br>
            <a:r>
              <a:rPr lang="fr-FR" sz="2000" b="1" dirty="0" smtClean="0">
                <a:solidFill>
                  <a:schemeClr val="accent1">
                    <a:lumMod val="75000"/>
                  </a:schemeClr>
                </a:solidFill>
              </a:rPr>
              <a:t>la plaine !!!</a:t>
            </a:r>
            <a:endParaRPr lang="fr-CH" sz="2000" b="1" dirty="0" smtClean="0">
              <a:solidFill>
                <a:schemeClr val="accent1">
                  <a:lumMod val="75000"/>
                </a:schemeClr>
              </a:solidFill>
            </a:endParaRPr>
          </a:p>
        </p:txBody>
      </p:sp>
      <p:sp>
        <p:nvSpPr>
          <p:cNvPr id="2" name="TextBox 1"/>
          <p:cNvSpPr txBox="1"/>
          <p:nvPr/>
        </p:nvSpPr>
        <p:spPr>
          <a:xfrm>
            <a:off x="1835696" y="692696"/>
            <a:ext cx="2664296" cy="369332"/>
          </a:xfrm>
          <a:prstGeom prst="rect">
            <a:avLst/>
          </a:prstGeom>
          <a:noFill/>
        </p:spPr>
        <p:txBody>
          <a:bodyPr wrap="square" rtlCol="0">
            <a:spAutoFit/>
          </a:bodyPr>
          <a:lstStyle/>
          <a:p>
            <a:endParaRPr lang="fr-FR" dirty="0"/>
          </a:p>
        </p:txBody>
      </p:sp>
      <p:sp>
        <p:nvSpPr>
          <p:cNvPr id="3" name="Title 2"/>
          <p:cNvSpPr>
            <a:spLocks noGrp="1"/>
          </p:cNvSpPr>
          <p:nvPr>
            <p:ph type="title"/>
          </p:nvPr>
        </p:nvSpPr>
        <p:spPr>
          <a:xfrm>
            <a:off x="179512" y="274638"/>
            <a:ext cx="8784976" cy="1143000"/>
          </a:xfrm>
        </p:spPr>
        <p:txBody>
          <a:bodyPr anchor="t">
            <a:normAutofit/>
          </a:bodyPr>
          <a:lstStyle/>
          <a:p>
            <a:pPr indent="-360000" algn="ctr"/>
            <a:r>
              <a:rPr lang="fr-CH" b="1" dirty="0" smtClean="0">
                <a:effectLst>
                  <a:outerShdw blurRad="38100" dist="38100" dir="2700000" algn="tl">
                    <a:srgbClr val="000000">
                      <a:alpha val="43137"/>
                    </a:srgbClr>
                  </a:outerShdw>
                </a:effectLst>
                <a:latin typeface="Arial" charset="0"/>
              </a:rPr>
              <a:t>Autrefois</a:t>
            </a:r>
            <a:endParaRPr lang="fr-FR" b="1" dirty="0">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p:txBody>
          <a:bodyPr/>
          <a:lstStyle/>
          <a:p>
            <a:fld id="{773A0A98-C74B-4A8E-8C94-34FEA95E1F93}" type="slidenum">
              <a:rPr lang="fr-FR" smtClean="0"/>
              <a:pPr/>
              <a:t>53</a:t>
            </a:fld>
            <a:endParaRPr lang="fr-FR"/>
          </a:p>
        </p:txBody>
      </p:sp>
      <p:pic>
        <p:nvPicPr>
          <p:cNvPr id="8" name="Picture 7" descr="Photo à ajouter.jpg"/>
          <p:cNvPicPr>
            <a:picLocks noChangeAspect="1"/>
          </p:cNvPicPr>
          <p:nvPr/>
        </p:nvPicPr>
        <p:blipFill>
          <a:blip r:embed="rId2" cstate="print"/>
          <a:stretch>
            <a:fillRect/>
          </a:stretch>
        </p:blipFill>
        <p:spPr>
          <a:xfrm>
            <a:off x="827584" y="1412776"/>
            <a:ext cx="3177128" cy="1646540"/>
          </a:xfrm>
          <a:prstGeom prst="rect">
            <a:avLst/>
          </a:prstGeom>
        </p:spPr>
      </p:pic>
      <p:pic>
        <p:nvPicPr>
          <p:cNvPr id="9" name="Picture 8" descr="Photo à ajouter.jpg"/>
          <p:cNvPicPr>
            <a:picLocks noChangeAspect="1"/>
          </p:cNvPicPr>
          <p:nvPr/>
        </p:nvPicPr>
        <p:blipFill>
          <a:blip r:embed="rId3" cstate="print"/>
          <a:stretch>
            <a:fillRect/>
          </a:stretch>
        </p:blipFill>
        <p:spPr>
          <a:xfrm>
            <a:off x="3635896" y="2702846"/>
            <a:ext cx="5292080" cy="3396524"/>
          </a:xfrm>
          <a:prstGeom prst="rect">
            <a:avLst/>
          </a:prstGeom>
        </p:spPr>
      </p:pic>
      <p:sp>
        <p:nvSpPr>
          <p:cNvPr id="12" name="Footer Placeholder 4"/>
          <p:cNvSpPr txBox="1">
            <a:spLocks/>
          </p:cNvSpPr>
          <p:nvPr/>
        </p:nvSpPr>
        <p:spPr>
          <a:xfrm>
            <a:off x="755576" y="6237312"/>
            <a:ext cx="8280920" cy="457200"/>
          </a:xfrm>
          <a:prstGeom prst="rect">
            <a:avLst/>
          </a:prstGeom>
        </p:spPr>
        <p:txBody>
          <a:bodyPr anchor="ctr" anchorCtr="0"/>
          <a:lstStyle>
            <a:lvl1pPr>
              <a:defRPr sz="1100" i="1"/>
            </a:lvl1pPr>
          </a:lstStyle>
          <a:p>
            <a:pPr marL="0" marR="0" lvl="0" indent="0" algn="l" defTabSz="914400" rtl="0" eaLnBrk="1" fontAlgn="auto" latinLnBrk="0" hangingPunct="1">
              <a:lnSpc>
                <a:spcPct val="100000"/>
              </a:lnSpc>
              <a:spcBef>
                <a:spcPts val="0"/>
              </a:spcBef>
              <a:spcAft>
                <a:spcPts val="0"/>
              </a:spcAft>
              <a:buClrTx/>
              <a:buSzTx/>
              <a:buFontTx/>
              <a:buNone/>
              <a:tabLst>
                <a:tab pos="8072438" algn="r"/>
              </a:tabLst>
              <a:defRPr/>
            </a:pPr>
            <a:r>
              <a:rPr kumimoji="0" lang="fr-FR" sz="1100" b="0" i="1" u="none" strike="noStrike" kern="1200" cap="none" spc="0" normalizeH="0" baseline="0" noProof="0" dirty="0" smtClean="0">
                <a:ln>
                  <a:noFill/>
                </a:ln>
                <a:solidFill>
                  <a:schemeClr val="tx2"/>
                </a:solidFill>
                <a:effectLst/>
                <a:uLnTx/>
                <a:uFillTx/>
                <a:latin typeface="+mn-lt"/>
                <a:ea typeface="+mn-ea"/>
                <a:cs typeface="+mn-cs"/>
              </a:rPr>
              <a:t>Intégrer la résilience dans la prospective territoriale : le Val d’Argens (Var), un cas d’école	</a:t>
            </a:r>
            <a:r>
              <a:rPr kumimoji="0" lang="fr-FR" sz="800" b="0" i="1" u="none" strike="noStrike" kern="1200" cap="none" spc="0" normalizeH="0" baseline="0" noProof="0" dirty="0" smtClean="0">
                <a:ln>
                  <a:noFill/>
                </a:ln>
                <a:solidFill>
                  <a:schemeClr val="tx2"/>
                </a:solidFill>
                <a:effectLst/>
                <a:uLnTx/>
                <a:uFillTx/>
                <a:latin typeface="+mn-lt"/>
                <a:ea typeface="+mn-ea"/>
                <a:cs typeface="+mn-cs"/>
              </a:rPr>
              <a:t>© www.viva2010.org</a:t>
            </a:r>
          </a:p>
        </p:txBody>
      </p:sp>
    </p:spTree>
  </p:cSld>
  <p:clrMapOvr>
    <a:masterClrMapping/>
  </p:clrMapOvr>
  <p:transition spd="slow">
    <p:wedg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692696"/>
            <a:ext cx="2664296" cy="369332"/>
          </a:xfrm>
          <a:prstGeom prst="rect">
            <a:avLst/>
          </a:prstGeom>
          <a:noFill/>
        </p:spPr>
        <p:txBody>
          <a:bodyPr wrap="square" rtlCol="0">
            <a:spAutoFit/>
          </a:bodyPr>
          <a:lstStyle/>
          <a:p>
            <a:endParaRPr lang="fr-FR" dirty="0"/>
          </a:p>
        </p:txBody>
      </p:sp>
      <p:sp>
        <p:nvSpPr>
          <p:cNvPr id="3" name="Title 2"/>
          <p:cNvSpPr>
            <a:spLocks noGrp="1"/>
          </p:cNvSpPr>
          <p:nvPr>
            <p:ph type="title"/>
          </p:nvPr>
        </p:nvSpPr>
        <p:spPr>
          <a:xfrm>
            <a:off x="1619672" y="332656"/>
            <a:ext cx="6980312" cy="1362075"/>
          </a:xfrm>
        </p:spPr>
        <p:txBody>
          <a:bodyPr>
            <a:normAutofit fontScale="90000"/>
          </a:bodyPr>
          <a:lstStyle/>
          <a:p>
            <a:pPr algn="ctr"/>
            <a:r>
              <a:rPr lang="fr-FR" b="1" dirty="0" smtClean="0">
                <a:effectLst>
                  <a:outerShdw blurRad="38100" dist="38100" dir="2700000" algn="tl">
                    <a:srgbClr val="000000">
                      <a:alpha val="43137"/>
                    </a:srgbClr>
                  </a:outerShdw>
                </a:effectLst>
                <a:latin typeface="Arial" charset="0"/>
              </a:rPr>
              <a:t>Vivre Installé au Val d’Argens</a:t>
            </a:r>
            <a:br>
              <a:rPr lang="fr-FR" b="1" dirty="0" smtClean="0">
                <a:effectLst>
                  <a:outerShdw blurRad="38100" dist="38100" dir="2700000" algn="tl">
                    <a:srgbClr val="000000">
                      <a:alpha val="43137"/>
                    </a:srgbClr>
                  </a:outerShdw>
                </a:effectLst>
                <a:latin typeface="Arial" charset="0"/>
              </a:rPr>
            </a:br>
            <a:r>
              <a:rPr lang="fr-FR" sz="2800" b="1" dirty="0" smtClean="0">
                <a:effectLst>
                  <a:outerShdw blurRad="38100" dist="38100" dir="2700000" algn="tl">
                    <a:srgbClr val="000000">
                      <a:alpha val="43137"/>
                    </a:srgbClr>
                  </a:outerShdw>
                </a:effectLst>
                <a:latin typeface="Arial" charset="0"/>
              </a:rPr>
              <a:t>« se regrouper pour agir et avancer »</a:t>
            </a:r>
            <a:endParaRPr lang="fr-FR" b="1" dirty="0">
              <a:effectLst>
                <a:outerShdw blurRad="38100" dist="38100" dir="2700000" algn="tl">
                  <a:srgbClr val="000000">
                    <a:alpha val="43137"/>
                  </a:srgbClr>
                </a:outerShdw>
              </a:effectLst>
            </a:endParaRPr>
          </a:p>
        </p:txBody>
      </p:sp>
      <p:sp>
        <p:nvSpPr>
          <p:cNvPr id="5" name="Text Placeholder 4"/>
          <p:cNvSpPr>
            <a:spLocks noGrp="1"/>
          </p:cNvSpPr>
          <p:nvPr>
            <p:ph type="body" idx="1"/>
          </p:nvPr>
        </p:nvSpPr>
        <p:spPr>
          <a:xfrm>
            <a:off x="251520" y="2132856"/>
            <a:ext cx="8712968" cy="3744416"/>
          </a:xfrm>
        </p:spPr>
        <p:txBody>
          <a:bodyPr>
            <a:normAutofit fontScale="62500" lnSpcReduction="20000"/>
          </a:bodyPr>
          <a:lstStyle/>
          <a:p>
            <a:pPr algn="ctr">
              <a:lnSpc>
                <a:spcPct val="120000"/>
              </a:lnSpc>
            </a:pPr>
            <a:r>
              <a:rPr lang="fr-CH" sz="3200" dirty="0" smtClean="0">
                <a:solidFill>
                  <a:schemeClr val="tx2">
                    <a:lumMod val="75000"/>
                  </a:schemeClr>
                </a:solidFill>
                <a:effectLst>
                  <a:outerShdw blurRad="38100" dist="38100" dir="2700000" algn="tl">
                    <a:srgbClr val="000000">
                      <a:alpha val="43137"/>
                    </a:srgbClr>
                  </a:outerShdw>
                </a:effectLst>
                <a:ea typeface="Calibri"/>
                <a:cs typeface="Times New Roman"/>
              </a:rPr>
              <a:t>La Basse Vallée de l’Argens et son delta à classer</a:t>
            </a:r>
            <a:br>
              <a:rPr lang="fr-CH" sz="3200" dirty="0" smtClean="0">
                <a:solidFill>
                  <a:schemeClr val="tx2">
                    <a:lumMod val="75000"/>
                  </a:schemeClr>
                </a:solidFill>
                <a:effectLst>
                  <a:outerShdw blurRad="38100" dist="38100" dir="2700000" algn="tl">
                    <a:srgbClr val="000000">
                      <a:alpha val="43137"/>
                    </a:srgbClr>
                  </a:outerShdw>
                </a:effectLst>
                <a:ea typeface="Calibri"/>
                <a:cs typeface="Times New Roman"/>
              </a:rPr>
            </a:br>
            <a:r>
              <a:rPr lang="fr-CH" sz="3200" dirty="0" smtClean="0">
                <a:solidFill>
                  <a:schemeClr val="tx2">
                    <a:lumMod val="75000"/>
                  </a:schemeClr>
                </a:solidFill>
                <a:effectLst>
                  <a:outerShdw blurRad="38100" dist="38100" dir="2700000" algn="tl">
                    <a:srgbClr val="000000">
                      <a:alpha val="43137"/>
                    </a:srgbClr>
                  </a:outerShdw>
                </a:effectLst>
                <a:ea typeface="Calibri"/>
                <a:cs typeface="Times New Roman"/>
              </a:rPr>
              <a:t>« Zone Sensible Prioritaire »</a:t>
            </a:r>
            <a:br>
              <a:rPr lang="fr-CH" sz="3200" dirty="0" smtClean="0">
                <a:solidFill>
                  <a:schemeClr val="tx2">
                    <a:lumMod val="75000"/>
                  </a:schemeClr>
                </a:solidFill>
                <a:effectLst>
                  <a:outerShdw blurRad="38100" dist="38100" dir="2700000" algn="tl">
                    <a:srgbClr val="000000">
                      <a:alpha val="43137"/>
                    </a:srgbClr>
                  </a:outerShdw>
                </a:effectLst>
                <a:ea typeface="Calibri"/>
                <a:cs typeface="Times New Roman"/>
              </a:rPr>
            </a:br>
            <a:r>
              <a:rPr lang="fr-CH" sz="3200" dirty="0" smtClean="0">
                <a:solidFill>
                  <a:schemeClr val="tx2">
                    <a:lumMod val="75000"/>
                  </a:schemeClr>
                </a:solidFill>
                <a:effectLst>
                  <a:outerShdw blurRad="38100" dist="38100" dir="2700000" algn="tl">
                    <a:srgbClr val="000000">
                      <a:alpha val="43137"/>
                    </a:srgbClr>
                  </a:outerShdw>
                </a:effectLst>
                <a:ea typeface="Calibri"/>
                <a:cs typeface="Times New Roman"/>
              </a:rPr>
              <a:t>ont besoin d’urgence d’an PAPI anticipé</a:t>
            </a:r>
            <a:endParaRPr lang="fr-FR" sz="3200" dirty="0" smtClean="0">
              <a:solidFill>
                <a:schemeClr val="tx2">
                  <a:lumMod val="75000"/>
                </a:schemeClr>
              </a:solidFill>
              <a:effectLst>
                <a:outerShdw blurRad="38100" dist="38100" dir="2700000" algn="tl">
                  <a:srgbClr val="000000">
                    <a:alpha val="43137"/>
                  </a:srgbClr>
                </a:outerShdw>
              </a:effectLst>
              <a:ea typeface="Calibri"/>
              <a:cs typeface="Times New Roman"/>
            </a:endParaRPr>
          </a:p>
          <a:p>
            <a:pPr marL="987425" lvl="0" indent="-542925">
              <a:spcBef>
                <a:spcPts val="1200"/>
              </a:spcBef>
              <a:buClr>
                <a:srgbClr val="D34817"/>
              </a:buClr>
              <a:buFont typeface="Wingdings"/>
              <a:buChar char="F"/>
            </a:pPr>
            <a:r>
              <a:rPr lang="fr-CH" sz="2800" dirty="0" smtClean="0">
                <a:solidFill>
                  <a:schemeClr val="tx2">
                    <a:lumMod val="75000"/>
                  </a:schemeClr>
                </a:solidFill>
                <a:ea typeface="Calibri"/>
                <a:cs typeface="Times New Roman"/>
              </a:rPr>
              <a:t>Un ENGAGEMENT des intercommunalités</a:t>
            </a:r>
            <a:endParaRPr lang="fr-FR" dirty="0" smtClean="0">
              <a:solidFill>
                <a:schemeClr val="tx2">
                  <a:lumMod val="75000"/>
                </a:schemeClr>
              </a:solidFill>
              <a:ea typeface="Calibri"/>
              <a:cs typeface="Times New Roman"/>
            </a:endParaRPr>
          </a:p>
          <a:p>
            <a:pPr marL="987425" lvl="0" indent="-542925">
              <a:spcBef>
                <a:spcPts val="1200"/>
              </a:spcBef>
              <a:buClr>
                <a:srgbClr val="D34817"/>
              </a:buClr>
              <a:buFont typeface="Wingdings"/>
              <a:buChar char="F"/>
            </a:pPr>
            <a:r>
              <a:rPr lang="fr-FR" sz="2800" dirty="0" smtClean="0">
                <a:solidFill>
                  <a:schemeClr val="tx2">
                    <a:lumMod val="75000"/>
                  </a:schemeClr>
                </a:solidFill>
                <a:ea typeface="Calibri"/>
                <a:cs typeface="Times New Roman"/>
              </a:rPr>
              <a:t>Un PROJET chiffré et </a:t>
            </a:r>
            <a:r>
              <a:rPr lang="fr-FR" sz="2800" dirty="0" err="1" smtClean="0">
                <a:solidFill>
                  <a:schemeClr val="tx2">
                    <a:lumMod val="75000"/>
                  </a:schemeClr>
                </a:solidFill>
                <a:ea typeface="Calibri"/>
                <a:cs typeface="Times New Roman"/>
              </a:rPr>
              <a:t>phasé</a:t>
            </a:r>
            <a:endParaRPr lang="fr-FR" sz="2800" dirty="0" smtClean="0">
              <a:solidFill>
                <a:schemeClr val="tx2">
                  <a:lumMod val="75000"/>
                </a:schemeClr>
              </a:solidFill>
              <a:ea typeface="Calibri"/>
              <a:cs typeface="Times New Roman"/>
            </a:endParaRPr>
          </a:p>
          <a:p>
            <a:pPr marL="1536065" lvl="1" indent="-542925">
              <a:spcBef>
                <a:spcPts val="1200"/>
              </a:spcBef>
              <a:buClr>
                <a:srgbClr val="D34817"/>
              </a:buClr>
              <a:buFont typeface="Wingdings"/>
              <a:buChar char="F"/>
            </a:pPr>
            <a:r>
              <a:rPr lang="fr-CH" sz="2200" dirty="0" smtClean="0">
                <a:solidFill>
                  <a:schemeClr val="tx2">
                    <a:lumMod val="75000"/>
                  </a:schemeClr>
                </a:solidFill>
                <a:ea typeface="Calibri"/>
                <a:cs typeface="Times New Roman"/>
              </a:rPr>
              <a:t>Canalisation de la plaine</a:t>
            </a:r>
          </a:p>
          <a:p>
            <a:pPr marL="1536065" lvl="1" indent="-542925">
              <a:spcBef>
                <a:spcPts val="1200"/>
              </a:spcBef>
              <a:buClr>
                <a:srgbClr val="D34817"/>
              </a:buClr>
              <a:buFont typeface="Wingdings"/>
              <a:buChar char="F"/>
            </a:pPr>
            <a:r>
              <a:rPr lang="fr-CH" sz="2200" dirty="0" smtClean="0">
                <a:solidFill>
                  <a:schemeClr val="tx2">
                    <a:lumMod val="75000"/>
                  </a:schemeClr>
                </a:solidFill>
                <a:ea typeface="Calibri"/>
                <a:cs typeface="Times New Roman"/>
              </a:rPr>
              <a:t>Ouvrage à l’embouchure</a:t>
            </a:r>
          </a:p>
          <a:p>
            <a:pPr marL="1536065" lvl="1" indent="-542925">
              <a:spcBef>
                <a:spcPts val="1200"/>
              </a:spcBef>
              <a:buClr>
                <a:srgbClr val="D34817"/>
              </a:buClr>
              <a:buFont typeface="Wingdings"/>
              <a:buChar char="F"/>
            </a:pPr>
            <a:r>
              <a:rPr lang="fr-CH" sz="2200" dirty="0" err="1" smtClean="0">
                <a:solidFill>
                  <a:schemeClr val="tx2">
                    <a:lumMod val="75000"/>
                  </a:schemeClr>
                </a:solidFill>
                <a:ea typeface="Calibri"/>
                <a:cs typeface="Times New Roman"/>
              </a:rPr>
              <a:t>Busage</a:t>
            </a:r>
            <a:r>
              <a:rPr lang="fr-CH" sz="2200" dirty="0" smtClean="0">
                <a:solidFill>
                  <a:schemeClr val="tx2">
                    <a:lumMod val="75000"/>
                  </a:schemeClr>
                </a:solidFill>
                <a:ea typeface="Calibri"/>
                <a:cs typeface="Times New Roman"/>
              </a:rPr>
              <a:t> sous la route 559 (ex RD-98)</a:t>
            </a:r>
            <a:endParaRPr lang="fr-FR" sz="2200" dirty="0" smtClean="0">
              <a:solidFill>
                <a:schemeClr val="tx2">
                  <a:lumMod val="75000"/>
                </a:schemeClr>
              </a:solidFill>
              <a:ea typeface="Calibri"/>
              <a:cs typeface="Times New Roman"/>
            </a:endParaRPr>
          </a:p>
          <a:p>
            <a:pPr marL="987425" lvl="0" indent="-542925">
              <a:spcBef>
                <a:spcPts val="1200"/>
              </a:spcBef>
              <a:buClr>
                <a:srgbClr val="D34817"/>
              </a:buClr>
              <a:buFont typeface="Wingdings"/>
              <a:buChar char="F"/>
            </a:pPr>
            <a:r>
              <a:rPr lang="fr-CH" sz="2800" dirty="0" smtClean="0">
                <a:solidFill>
                  <a:schemeClr val="tx2">
                    <a:lumMod val="75000"/>
                  </a:schemeClr>
                </a:solidFill>
                <a:ea typeface="Calibri"/>
                <a:cs typeface="Times New Roman"/>
              </a:rPr>
              <a:t>Un COFINANCEMENT (du local à l’Europe)</a:t>
            </a:r>
            <a:endParaRPr lang="fr-FR" sz="2800" dirty="0" smtClean="0">
              <a:solidFill>
                <a:schemeClr val="tx2">
                  <a:lumMod val="75000"/>
                </a:schemeClr>
              </a:solidFill>
              <a:ea typeface="Calibri"/>
              <a:cs typeface="Times New Roman"/>
            </a:endParaRPr>
          </a:p>
          <a:p>
            <a:pPr marL="444500" lvl="0" algn="ctr">
              <a:spcBef>
                <a:spcPts val="1200"/>
              </a:spcBef>
              <a:buClr>
                <a:srgbClr val="D34817"/>
              </a:buClr>
            </a:pPr>
            <a:r>
              <a:rPr lang="fr-CH" sz="2800" i="1" dirty="0" smtClean="0">
                <a:solidFill>
                  <a:schemeClr val="accent1"/>
                </a:solidFill>
                <a:ea typeface="Calibri"/>
                <a:cs typeface="Times New Roman"/>
              </a:rPr>
              <a:t>« Libérer les eaux du delta, c’est pour le bien de tous, de l’aval à l’amont du bassin versa »</a:t>
            </a:r>
            <a:endParaRPr lang="fr-FR" sz="2800" i="1" dirty="0" smtClean="0">
              <a:solidFill>
                <a:schemeClr val="accent1"/>
              </a:solidFill>
              <a:ea typeface="Calibri"/>
              <a:cs typeface="Times New Roman"/>
            </a:endParaRPr>
          </a:p>
        </p:txBody>
      </p:sp>
      <p:sp>
        <p:nvSpPr>
          <p:cNvPr id="6" name="Slide Number Placeholder 5"/>
          <p:cNvSpPr>
            <a:spLocks noGrp="1"/>
          </p:cNvSpPr>
          <p:nvPr>
            <p:ph type="sldNum" sz="quarter" idx="12"/>
          </p:nvPr>
        </p:nvSpPr>
        <p:spPr/>
        <p:txBody>
          <a:bodyPr/>
          <a:lstStyle/>
          <a:p>
            <a:fld id="{773A0A98-C74B-4A8E-8C94-34FEA95E1F93}" type="slidenum">
              <a:rPr lang="fr-FR" smtClean="0"/>
              <a:pPr/>
              <a:t>54</a:t>
            </a:fld>
            <a:endParaRPr lang="fr-FR" dirty="0"/>
          </a:p>
        </p:txBody>
      </p:sp>
      <p:pic>
        <p:nvPicPr>
          <p:cNvPr id="8" name="Picture 7" descr="Photo à ajouter.jpg"/>
          <p:cNvPicPr>
            <a:picLocks noChangeAspect="1"/>
          </p:cNvPicPr>
          <p:nvPr/>
        </p:nvPicPr>
        <p:blipFill>
          <a:blip r:embed="rId2" cstate="print"/>
          <a:stretch>
            <a:fillRect/>
          </a:stretch>
        </p:blipFill>
        <p:spPr>
          <a:xfrm>
            <a:off x="278780" y="260648"/>
            <a:ext cx="1313631" cy="1358351"/>
          </a:xfrm>
          <a:prstGeom prst="rect">
            <a:avLst/>
          </a:prstGeom>
        </p:spPr>
      </p:pic>
      <p:sp>
        <p:nvSpPr>
          <p:cNvPr id="9" name="Footer Placeholder 4"/>
          <p:cNvSpPr>
            <a:spLocks noGrp="1"/>
          </p:cNvSpPr>
          <p:nvPr>
            <p:ph type="ftr" sz="quarter" idx="11"/>
          </p:nvPr>
        </p:nvSpPr>
        <p:spPr>
          <a:xfrm>
            <a:off x="755576" y="6237312"/>
            <a:ext cx="8280920" cy="457200"/>
          </a:xfrm>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10" name="Rectangle 9"/>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71600" y="476672"/>
            <a:ext cx="6840760" cy="762000"/>
          </a:xfrm>
        </p:spPr>
        <p:txBody>
          <a:bodyPr/>
          <a:lstStyle/>
          <a:p>
            <a:r>
              <a:rPr lang="fr-FR" b="1" dirty="0">
                <a:effectLst>
                  <a:outerShdw blurRad="38100" dist="38100" dir="2700000" algn="tl">
                    <a:srgbClr val="000000">
                      <a:alpha val="43137"/>
                    </a:srgbClr>
                  </a:outerShdw>
                </a:effectLst>
                <a:latin typeface="Verdana" pitchFamily="34" charset="0"/>
                <a:ea typeface="Verdana" pitchFamily="34" charset="0"/>
                <a:cs typeface="Verdana" pitchFamily="34" charset="0"/>
              </a:rPr>
              <a:t>VERS UN HORIZON</a:t>
            </a:r>
          </a:p>
        </p:txBody>
      </p:sp>
      <p:sp>
        <p:nvSpPr>
          <p:cNvPr id="2051" name="Rectangle 3"/>
          <p:cNvSpPr>
            <a:spLocks noGrp="1" noChangeArrowheads="1"/>
          </p:cNvSpPr>
          <p:nvPr>
            <p:ph type="subTitle" idx="1"/>
          </p:nvPr>
        </p:nvSpPr>
        <p:spPr>
          <a:xfrm>
            <a:off x="1259632" y="6172200"/>
            <a:ext cx="6624736" cy="533400"/>
          </a:xfrm>
        </p:spPr>
        <p:txBody>
          <a:bodyPr/>
          <a:lstStyle/>
          <a:p>
            <a:r>
              <a:rPr lang="fr-FR" b="1" dirty="0">
                <a:effectLst>
                  <a:outerShdw blurRad="38100" dist="38100" dir="2700000" algn="tl">
                    <a:srgbClr val="000000">
                      <a:alpha val="43137"/>
                    </a:srgbClr>
                  </a:outerShdw>
                </a:effectLst>
                <a:latin typeface="Verdana" pitchFamily="34" charset="0"/>
                <a:ea typeface="Verdana" pitchFamily="34" charset="0"/>
                <a:cs typeface="Verdana" pitchFamily="34" charset="0"/>
              </a:rPr>
              <a:t>PROJET “FRONT DE MER”</a:t>
            </a:r>
          </a:p>
        </p:txBody>
      </p:sp>
      <p:pic>
        <p:nvPicPr>
          <p:cNvPr id="2055" name="Picture 7" descr="Capture d’écran 2013-10-28 à 17"/>
          <p:cNvPicPr>
            <a:picLocks noChangeAspect="1" noChangeArrowheads="1"/>
          </p:cNvPicPr>
          <p:nvPr/>
        </p:nvPicPr>
        <p:blipFill>
          <a:blip r:embed="rId2" cstate="print"/>
          <a:srcRect/>
          <a:stretch>
            <a:fillRect/>
          </a:stretch>
        </p:blipFill>
        <p:spPr bwMode="auto">
          <a:xfrm>
            <a:off x="5652120" y="1484784"/>
            <a:ext cx="3046413" cy="4114800"/>
          </a:xfrm>
          <a:prstGeom prst="rect">
            <a:avLst/>
          </a:prstGeom>
          <a:noFill/>
        </p:spPr>
      </p:pic>
      <p:sp>
        <p:nvSpPr>
          <p:cNvPr id="5" name="Slide Number Placeholder 5"/>
          <p:cNvSpPr>
            <a:spLocks noGrp="1"/>
          </p:cNvSpPr>
          <p:nvPr>
            <p:ph type="sldNum" sz="quarter" idx="4294967295"/>
          </p:nvPr>
        </p:nvSpPr>
        <p:spPr>
          <a:xfrm>
            <a:off x="146304" y="6093296"/>
            <a:ext cx="681280" cy="572680"/>
          </a:xfrm>
          <a:prstGeom prst="ellipse">
            <a:avLst/>
          </a:prstGeom>
        </p:spPr>
        <p:txBody>
          <a:bodyPr/>
          <a:lstStyle/>
          <a:p>
            <a:fld id="{773A0A98-C74B-4A8E-8C94-34FEA95E1F93}" type="slidenum">
              <a:rPr lang="fr-FR" sz="2000" b="1" smtClean="0"/>
              <a:pPr/>
              <a:t>55</a:t>
            </a:fld>
            <a:endParaRPr lang="fr-FR" sz="2000" b="1" dirty="0"/>
          </a:p>
        </p:txBody>
      </p:sp>
      <p:sp>
        <p:nvSpPr>
          <p:cNvPr id="6" name="TextBox 5"/>
          <p:cNvSpPr txBox="1"/>
          <p:nvPr/>
        </p:nvSpPr>
        <p:spPr>
          <a:xfrm>
            <a:off x="1259632" y="2276872"/>
            <a:ext cx="4104456" cy="2462213"/>
          </a:xfrm>
          <a:prstGeom prst="rect">
            <a:avLst/>
          </a:prstGeom>
          <a:noFill/>
        </p:spPr>
        <p:txBody>
          <a:bodyPr wrap="square" rtlCol="0">
            <a:spAutoFit/>
          </a:bodyPr>
          <a:lstStyle/>
          <a:p>
            <a:pPr algn="just">
              <a:spcAft>
                <a:spcPts val="600"/>
              </a:spcAft>
            </a:pPr>
            <a:r>
              <a:rPr lang="fr-FR" sz="800" dirty="0" smtClean="0"/>
              <a:t>Excédés </a:t>
            </a:r>
            <a:r>
              <a:rPr lang="fr-FR" sz="800" b="1" dirty="0" smtClean="0"/>
              <a:t>de ne rien voir de concret en matière de lutte contre les inondations</a:t>
            </a:r>
            <a:r>
              <a:rPr lang="fr-FR" sz="800" dirty="0" smtClean="0"/>
              <a:t>, de constater que des centaines d’hectares de terres agricoles inondables continuent d’être remblayés plus ou moins légalement, </a:t>
            </a:r>
            <a:r>
              <a:rPr lang="fr-FR" sz="800" b="1" dirty="0" smtClean="0"/>
              <a:t>de percevoir un mépris et un désintérêt évident de la presque totalité des élus locaux </a:t>
            </a:r>
            <a:r>
              <a:rPr lang="fr-FR" sz="800" dirty="0" smtClean="0"/>
              <a:t>pour une partie des citoyens de la basse vallée de l’Argens, </a:t>
            </a:r>
            <a:r>
              <a:rPr lang="fr-FR" sz="800" b="1" dirty="0" smtClean="0"/>
              <a:t>l’association VIVA et les 4 syndicats d’agriculteurs se sont mobilisés </a:t>
            </a:r>
            <a:r>
              <a:rPr lang="fr-FR" sz="800" dirty="0" smtClean="0"/>
              <a:t>pour une manifestation commune le samedi </a:t>
            </a:r>
            <a:r>
              <a:rPr lang="fr-FR" sz="800" dirty="0" smtClean="0"/>
              <a:t>27 avril </a:t>
            </a:r>
            <a:r>
              <a:rPr lang="fr-FR" sz="800" dirty="0" smtClean="0"/>
              <a:t>2013.</a:t>
            </a:r>
          </a:p>
          <a:p>
            <a:pPr algn="just">
              <a:spcAft>
                <a:spcPts val="600"/>
              </a:spcAft>
            </a:pPr>
            <a:r>
              <a:rPr lang="fr-FR" sz="800" dirty="0" smtClean="0"/>
              <a:t>Malgré le froid et la pluie, plus d’une centaine de tracteurs et autres machines agricoles ainsi qu’une centaine de manifestants piétons ont participés à cette manifestation pacifique, </a:t>
            </a:r>
            <a:r>
              <a:rPr lang="fr-FR" sz="800" b="1" dirty="0" smtClean="0"/>
              <a:t>bénéficiant d’un large support de la part des spectateurs, piétons ou automobilistes</a:t>
            </a:r>
            <a:r>
              <a:rPr lang="fr-FR" sz="800" dirty="0" smtClean="0"/>
              <a:t>, pourtant fortement incommodés par l’occupation du réseau routier tout un samedi après-midi, traditionnellement fort chargé.</a:t>
            </a:r>
            <a:endParaRPr lang="fr-FR" sz="800" dirty="0" smtClean="0"/>
          </a:p>
          <a:p>
            <a:pPr algn="just">
              <a:spcAft>
                <a:spcPts val="600"/>
              </a:spcAft>
            </a:pPr>
            <a:r>
              <a:rPr lang="fr-FR" sz="800" dirty="0" smtClean="0"/>
              <a:t>Une centaine de manifestants motorisés sont partis de Roquebrune sur Argens </a:t>
            </a:r>
            <a:r>
              <a:rPr lang="fr-FR" sz="800" dirty="0" smtClean="0"/>
              <a:t>vers </a:t>
            </a:r>
            <a:r>
              <a:rPr lang="fr-FR" sz="800" dirty="0" smtClean="0"/>
              <a:t>13h., ont été rejoint par des participants supplémentaires à Puget </a:t>
            </a:r>
            <a:r>
              <a:rPr lang="fr-FR" sz="800" dirty="0" smtClean="0"/>
              <a:t>sur Argens </a:t>
            </a:r>
            <a:r>
              <a:rPr lang="fr-FR" sz="800" dirty="0" smtClean="0"/>
              <a:t>puis à Fréjus, pour se diriger ensemble sur la mairie au centre de St Raphaël, </a:t>
            </a:r>
            <a:r>
              <a:rPr lang="fr-FR" sz="800" dirty="0" smtClean="0"/>
              <a:t>ville administrée par le </a:t>
            </a:r>
            <a:r>
              <a:rPr lang="fr-FR" sz="800" dirty="0" smtClean="0"/>
              <a:t>député-maire </a:t>
            </a:r>
            <a:r>
              <a:rPr lang="fr-FR" sz="800" dirty="0" smtClean="0"/>
              <a:t>G. </a:t>
            </a:r>
            <a:r>
              <a:rPr lang="fr-FR" sz="800" dirty="0" smtClean="0"/>
              <a:t>Ginesta, président de </a:t>
            </a:r>
            <a:r>
              <a:rPr lang="fr-FR" sz="800" dirty="0" smtClean="0"/>
              <a:t>la communauté de </a:t>
            </a:r>
            <a:r>
              <a:rPr lang="fr-FR" sz="800" dirty="0" smtClean="0"/>
              <a:t>communes </a:t>
            </a:r>
            <a:r>
              <a:rPr lang="fr-FR" sz="800" dirty="0" smtClean="0"/>
              <a:t>(CAVEM) </a:t>
            </a:r>
            <a:r>
              <a:rPr lang="fr-FR" sz="800" dirty="0" smtClean="0"/>
              <a:t>et président du SEVE.</a:t>
            </a:r>
            <a:r>
              <a:rPr lang="fr-FR" sz="800" dirty="0" smtClean="0"/>
              <a:t> </a:t>
            </a:r>
            <a:r>
              <a:rPr lang="fr-FR" sz="800" dirty="0" smtClean="0"/>
              <a:t>Beaucoup de citadins ont été très surpris par le fort degré de mobilisation du monde agricole dont on avait presque oublié qu’il existait…</a:t>
            </a:r>
            <a:endParaRPr lang="fr-FR" sz="800" dirty="0" smtClean="0"/>
          </a:p>
        </p:txBody>
      </p:sp>
      <p:grpSp>
        <p:nvGrpSpPr>
          <p:cNvPr id="12" name="Group 11"/>
          <p:cNvGrpSpPr/>
          <p:nvPr/>
        </p:nvGrpSpPr>
        <p:grpSpPr>
          <a:xfrm>
            <a:off x="467544" y="4509120"/>
            <a:ext cx="4614015" cy="1553786"/>
            <a:chOff x="251520" y="3933056"/>
            <a:chExt cx="4614015" cy="1553786"/>
          </a:xfrm>
        </p:grpSpPr>
        <p:pic>
          <p:nvPicPr>
            <p:cNvPr id="1026" name="Picture 7" descr="viva2010_outlook_carré_small"/>
            <p:cNvPicPr>
              <a:picLocks noChangeAspect="1" noChangeArrowheads="1"/>
            </p:cNvPicPr>
            <p:nvPr/>
          </p:nvPicPr>
          <p:blipFill>
            <a:blip r:embed="rId3" cstate="print"/>
            <a:srcRect/>
            <a:stretch>
              <a:fillRect/>
            </a:stretch>
          </p:blipFill>
          <p:spPr bwMode="auto">
            <a:xfrm>
              <a:off x="251520" y="3933056"/>
              <a:ext cx="552881" cy="1553786"/>
            </a:xfrm>
            <a:prstGeom prst="rect">
              <a:avLst/>
            </a:prstGeom>
            <a:noFill/>
            <a:ln w="9525">
              <a:noFill/>
              <a:miter lim="800000"/>
              <a:headEnd/>
              <a:tailEnd/>
            </a:ln>
          </p:spPr>
        </p:pic>
        <p:pic>
          <p:nvPicPr>
            <p:cNvPr id="1027" name="Image 2"/>
            <p:cNvPicPr>
              <a:picLocks noChangeAspect="1" noChangeArrowheads="1"/>
            </p:cNvPicPr>
            <p:nvPr/>
          </p:nvPicPr>
          <p:blipFill>
            <a:blip r:embed="rId4" cstate="print"/>
            <a:srcRect/>
            <a:stretch>
              <a:fillRect/>
            </a:stretch>
          </p:blipFill>
          <p:spPr bwMode="auto">
            <a:xfrm>
              <a:off x="952750" y="4327858"/>
              <a:ext cx="849975" cy="764183"/>
            </a:xfrm>
            <a:prstGeom prst="rect">
              <a:avLst/>
            </a:prstGeom>
            <a:noFill/>
            <a:ln w="9525">
              <a:noFill/>
              <a:round/>
              <a:headEnd/>
              <a:tailEnd/>
            </a:ln>
            <a:effectLst/>
          </p:spPr>
        </p:pic>
        <p:pic>
          <p:nvPicPr>
            <p:cNvPr id="1028" name="Image 3"/>
            <p:cNvPicPr>
              <a:picLocks noChangeAspect="1" noChangeArrowheads="1"/>
            </p:cNvPicPr>
            <p:nvPr/>
          </p:nvPicPr>
          <p:blipFill>
            <a:blip r:embed="rId5" cstate="print"/>
            <a:srcRect/>
            <a:stretch>
              <a:fillRect/>
            </a:stretch>
          </p:blipFill>
          <p:spPr bwMode="auto">
            <a:xfrm>
              <a:off x="2804899" y="4259373"/>
              <a:ext cx="898674" cy="901153"/>
            </a:xfrm>
            <a:prstGeom prst="rect">
              <a:avLst/>
            </a:prstGeom>
            <a:noFill/>
            <a:ln w="9525">
              <a:noFill/>
              <a:round/>
              <a:headEnd/>
              <a:tailEnd/>
            </a:ln>
            <a:effectLst/>
          </p:spPr>
        </p:pic>
        <p:pic>
          <p:nvPicPr>
            <p:cNvPr id="1029" name="Picture 5"/>
            <p:cNvPicPr>
              <a:picLocks noChangeAspect="1" noChangeArrowheads="1"/>
            </p:cNvPicPr>
            <p:nvPr/>
          </p:nvPicPr>
          <p:blipFill>
            <a:blip r:embed="rId6" cstate="print"/>
            <a:srcRect/>
            <a:stretch>
              <a:fillRect/>
            </a:stretch>
          </p:blipFill>
          <p:spPr bwMode="auto">
            <a:xfrm>
              <a:off x="3851920" y="4370754"/>
              <a:ext cx="1013615" cy="678391"/>
            </a:xfrm>
            <a:prstGeom prst="rect">
              <a:avLst/>
            </a:prstGeom>
            <a:noFill/>
            <a:ln w="9525">
              <a:noFill/>
              <a:round/>
              <a:headEnd/>
              <a:tailEnd/>
            </a:ln>
            <a:effectLst/>
          </p:spPr>
        </p:pic>
        <p:pic>
          <p:nvPicPr>
            <p:cNvPr id="1030" name="Picture 6"/>
            <p:cNvPicPr>
              <a:picLocks noChangeAspect="1" noChangeArrowheads="1"/>
            </p:cNvPicPr>
            <p:nvPr/>
          </p:nvPicPr>
          <p:blipFill>
            <a:blip r:embed="rId7" cstate="print"/>
            <a:srcRect/>
            <a:stretch>
              <a:fillRect/>
            </a:stretch>
          </p:blipFill>
          <p:spPr bwMode="auto">
            <a:xfrm>
              <a:off x="1951074" y="4180506"/>
              <a:ext cx="705476" cy="1058886"/>
            </a:xfrm>
            <a:prstGeom prst="rect">
              <a:avLst/>
            </a:prstGeom>
            <a:noFill/>
            <a:ln w="9525">
              <a:noFill/>
              <a:round/>
              <a:headEnd/>
              <a:tailEnd/>
            </a:ln>
            <a:effectLst/>
          </p:spPr>
        </p:pic>
      </p:grpSp>
    </p:spTree>
  </p:cSld>
  <p:clrMapOvr>
    <a:masterClrMapping/>
  </p:clrMapOvr>
  <p:transition spd="slow">
    <p:wedg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9552" y="-1251520"/>
            <a:ext cx="7992888" cy="6120680"/>
          </a:xfrm>
        </p:spPr>
        <p:txBody>
          <a:bodyPr/>
          <a:lstStyle/>
          <a:p>
            <a:pPr>
              <a:lnSpc>
                <a:spcPct val="500000"/>
              </a:lnSpc>
            </a:pPr>
            <a:r>
              <a:rPr lang="fr-CH" dirty="0" smtClean="0"/>
              <a:t>Merci de votre attention</a:t>
            </a:r>
            <a:br>
              <a:rPr lang="fr-CH" dirty="0" smtClean="0"/>
            </a:br>
            <a:r>
              <a:rPr lang="fr-CH" dirty="0" smtClean="0"/>
              <a:t>et de votre soutien avisé</a:t>
            </a:r>
            <a:endParaRPr lang="fr-FR" dirty="0"/>
          </a:p>
        </p:txBody>
      </p:sp>
      <p:sp>
        <p:nvSpPr>
          <p:cNvPr id="5" name="Subtitle 4"/>
          <p:cNvSpPr>
            <a:spLocks noGrp="1"/>
          </p:cNvSpPr>
          <p:nvPr>
            <p:ph type="subTitle" sz="quarter" idx="1"/>
          </p:nvPr>
        </p:nvSpPr>
        <p:spPr>
          <a:xfrm>
            <a:off x="251520" y="4221088"/>
            <a:ext cx="8568952" cy="1944216"/>
          </a:xfrm>
        </p:spPr>
        <p:txBody>
          <a:bodyPr anchor="b"/>
          <a:lstStyle/>
          <a:p>
            <a:r>
              <a:rPr lang="fr-CH" sz="2800" dirty="0" smtClean="0"/>
              <a:t>Vivre Installé au Val d’Argens</a:t>
            </a:r>
          </a:p>
          <a:p>
            <a:r>
              <a:rPr lang="fr-CH" sz="2800" dirty="0" smtClean="0"/>
              <a:t>dans la sécurité et le développement mutuel soutenable de l’Agriculture (viticole, fruitière, maraîchère et florale) et du Tourisme pour tous.</a:t>
            </a:r>
            <a:endParaRPr lang="fr-FR" sz="2800" dirty="0"/>
          </a:p>
        </p:txBody>
      </p:sp>
      <p:sp>
        <p:nvSpPr>
          <p:cNvPr id="6" name="Slide Number Placeholder 5"/>
          <p:cNvSpPr>
            <a:spLocks noGrp="1"/>
          </p:cNvSpPr>
          <p:nvPr>
            <p:ph type="sldNum" sz="quarter" idx="4294967295"/>
          </p:nvPr>
        </p:nvSpPr>
        <p:spPr>
          <a:xfrm>
            <a:off x="146304" y="6208776"/>
            <a:ext cx="681280" cy="457200"/>
          </a:xfrm>
          <a:prstGeom prst="ellipse">
            <a:avLst/>
          </a:prstGeom>
        </p:spPr>
        <p:txBody>
          <a:bodyPr/>
          <a:lstStyle/>
          <a:p>
            <a:fld id="{773A0A98-C74B-4A8E-8C94-34FEA95E1F93}" type="slidenum">
              <a:rPr lang="fr-FR" smtClean="0"/>
              <a:pPr/>
              <a:t>56</a:t>
            </a:fld>
            <a:endParaRPr lang="fr-FR" dirty="0"/>
          </a:p>
        </p:txBody>
      </p:sp>
      <p:pic>
        <p:nvPicPr>
          <p:cNvPr id="7" name="Picture 6" descr="Photo à ajouter.jpg"/>
          <p:cNvPicPr>
            <a:picLocks noChangeAspect="1"/>
          </p:cNvPicPr>
          <p:nvPr/>
        </p:nvPicPr>
        <p:blipFill>
          <a:blip r:embed="rId2" cstate="print"/>
          <a:stretch>
            <a:fillRect/>
          </a:stretch>
        </p:blipFill>
        <p:spPr>
          <a:xfrm>
            <a:off x="3772716" y="1124744"/>
            <a:ext cx="1810571" cy="1872208"/>
          </a:xfrm>
          <a:prstGeom prst="rect">
            <a:avLst/>
          </a:prstGeom>
        </p:spPr>
      </p:pic>
      <p:sp>
        <p:nvSpPr>
          <p:cNvPr id="8" name="Footer Placeholder 4"/>
          <p:cNvSpPr>
            <a:spLocks noGrp="1"/>
          </p:cNvSpPr>
          <p:nvPr>
            <p:ph type="ftr" sz="quarter" idx="11"/>
          </p:nvPr>
        </p:nvSpPr>
        <p:spPr>
          <a:xfrm>
            <a:off x="755576" y="6237312"/>
            <a:ext cx="8280920" cy="457200"/>
          </a:xfrm>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9" name="Rectangle 8"/>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692696"/>
            <a:ext cx="2664296" cy="369332"/>
          </a:xfrm>
          <a:prstGeom prst="rect">
            <a:avLst/>
          </a:prstGeom>
          <a:noFill/>
        </p:spPr>
        <p:txBody>
          <a:bodyPr wrap="square" rtlCol="0">
            <a:spAutoFit/>
          </a:bodyPr>
          <a:lstStyle/>
          <a:p>
            <a:endParaRPr lang="fr-FR" dirty="0"/>
          </a:p>
        </p:txBody>
      </p:sp>
      <p:sp>
        <p:nvSpPr>
          <p:cNvPr id="3" name="Title 2"/>
          <p:cNvSpPr>
            <a:spLocks noGrp="1"/>
          </p:cNvSpPr>
          <p:nvPr>
            <p:ph type="title"/>
          </p:nvPr>
        </p:nvSpPr>
        <p:spPr>
          <a:xfrm>
            <a:off x="1619672" y="332656"/>
            <a:ext cx="6980312" cy="1362075"/>
          </a:xfrm>
        </p:spPr>
        <p:txBody>
          <a:bodyPr anchor="ctr">
            <a:normAutofit fontScale="90000"/>
          </a:bodyPr>
          <a:lstStyle/>
          <a:p>
            <a:pPr algn="ctr"/>
            <a:r>
              <a:rPr lang="fr-FR" b="1" dirty="0" smtClean="0">
                <a:effectLst>
                  <a:outerShdw blurRad="38100" dist="38100" dir="2700000" algn="tl">
                    <a:srgbClr val="000000">
                      <a:alpha val="43137"/>
                    </a:srgbClr>
                  </a:outerShdw>
                </a:effectLst>
                <a:latin typeface="Arial" charset="0"/>
              </a:rPr>
              <a:t>Vivre Installé au Val d’Argens</a:t>
            </a:r>
            <a:br>
              <a:rPr lang="fr-FR" b="1" dirty="0" smtClean="0">
                <a:effectLst>
                  <a:outerShdw blurRad="38100" dist="38100" dir="2700000" algn="tl">
                    <a:srgbClr val="000000">
                      <a:alpha val="43137"/>
                    </a:srgbClr>
                  </a:outerShdw>
                </a:effectLst>
                <a:latin typeface="Arial" charset="0"/>
              </a:rPr>
            </a:br>
            <a:r>
              <a:rPr lang="fr-FR" sz="2800" b="1" dirty="0" smtClean="0">
                <a:effectLst>
                  <a:outerShdw blurRad="38100" dist="38100" dir="2700000" algn="tl">
                    <a:srgbClr val="000000">
                      <a:alpha val="43137"/>
                    </a:srgbClr>
                  </a:outerShdw>
                </a:effectLst>
                <a:latin typeface="Arial" charset="0"/>
              </a:rPr>
              <a:t>« se regrouper pour agir et avancer »</a:t>
            </a:r>
            <a:endParaRPr lang="fr-FR" b="1" dirty="0">
              <a:effectLst>
                <a:outerShdw blurRad="38100" dist="38100" dir="2700000" algn="tl">
                  <a:srgbClr val="000000">
                    <a:alpha val="43137"/>
                  </a:srgbClr>
                </a:outerShdw>
              </a:effectLst>
            </a:endParaRPr>
          </a:p>
        </p:txBody>
      </p:sp>
      <p:sp>
        <p:nvSpPr>
          <p:cNvPr id="5" name="Text Placeholder 4"/>
          <p:cNvSpPr>
            <a:spLocks noGrp="1"/>
          </p:cNvSpPr>
          <p:nvPr>
            <p:ph type="body" idx="1"/>
          </p:nvPr>
        </p:nvSpPr>
        <p:spPr>
          <a:xfrm>
            <a:off x="251520" y="2132856"/>
            <a:ext cx="8712968" cy="3744416"/>
          </a:xfrm>
        </p:spPr>
        <p:txBody>
          <a:bodyPr>
            <a:normAutofit fontScale="70000" lnSpcReduction="20000"/>
          </a:bodyPr>
          <a:lstStyle/>
          <a:p>
            <a:pPr algn="ctr">
              <a:spcBef>
                <a:spcPts val="0"/>
              </a:spcBef>
              <a:spcAft>
                <a:spcPts val="1200"/>
              </a:spcAft>
            </a:pPr>
            <a:r>
              <a:rPr lang="fr-FR" sz="2800" i="1" dirty="0" smtClean="0">
                <a:solidFill>
                  <a:schemeClr val="accent1">
                    <a:lumMod val="50000"/>
                  </a:schemeClr>
                </a:solidFill>
                <a:ea typeface="Calibri"/>
                <a:cs typeface="Times New Roman"/>
              </a:rPr>
              <a:t> Association loi 1901</a:t>
            </a:r>
          </a:p>
          <a:p>
            <a:pPr algn="ctr">
              <a:lnSpc>
                <a:spcPct val="120000"/>
              </a:lnSpc>
            </a:pPr>
            <a:r>
              <a:rPr lang="fr-FR" sz="2800" i="1" dirty="0" smtClean="0">
                <a:solidFill>
                  <a:schemeClr val="accent1">
                    <a:lumMod val="50000"/>
                  </a:schemeClr>
                </a:solidFill>
                <a:ea typeface="Calibri"/>
                <a:cs typeface="Times New Roman"/>
              </a:rPr>
              <a:t>Boîte Postale 45</a:t>
            </a:r>
          </a:p>
          <a:p>
            <a:pPr algn="ctr">
              <a:spcBef>
                <a:spcPts val="0"/>
              </a:spcBef>
              <a:spcAft>
                <a:spcPts val="1200"/>
              </a:spcAft>
            </a:pPr>
            <a:r>
              <a:rPr lang="fr-FR" sz="2800" i="1" dirty="0" smtClean="0">
                <a:solidFill>
                  <a:schemeClr val="accent1">
                    <a:lumMod val="50000"/>
                  </a:schemeClr>
                </a:solidFill>
                <a:ea typeface="Calibri"/>
                <a:cs typeface="Times New Roman"/>
              </a:rPr>
              <a:t> 83372 SAINT-AYGULF Cedex </a:t>
            </a:r>
          </a:p>
          <a:p>
            <a:pPr algn="ctr">
              <a:lnSpc>
                <a:spcPct val="170000"/>
              </a:lnSpc>
              <a:spcBef>
                <a:spcPts val="0"/>
              </a:spcBef>
            </a:pPr>
            <a:r>
              <a:rPr lang="fr-FR" sz="2800" i="1" dirty="0" smtClean="0">
                <a:solidFill>
                  <a:schemeClr val="accent1">
                    <a:lumMod val="50000"/>
                  </a:schemeClr>
                </a:solidFill>
                <a:ea typeface="Calibri"/>
                <a:cs typeface="Times New Roman"/>
              </a:rPr>
              <a:t>Courriel : </a:t>
            </a:r>
            <a:r>
              <a:rPr lang="fr-FR" sz="2800" i="1" u="sng" dirty="0" smtClean="0">
                <a:solidFill>
                  <a:srgbClr val="0070C0"/>
                </a:solidFill>
                <a:ea typeface="Calibri"/>
                <a:cs typeface="Times New Roman"/>
              </a:rPr>
              <a:t>contact@viva2010.org</a:t>
            </a:r>
            <a:r>
              <a:rPr lang="fr-FR" sz="2800" i="1" dirty="0" smtClean="0">
                <a:solidFill>
                  <a:schemeClr val="accent1">
                    <a:lumMod val="50000"/>
                  </a:schemeClr>
                </a:solidFill>
                <a:ea typeface="Calibri"/>
                <a:cs typeface="Times New Roman"/>
              </a:rPr>
              <a:t> </a:t>
            </a:r>
          </a:p>
          <a:p>
            <a:pPr algn="ctr">
              <a:lnSpc>
                <a:spcPct val="170000"/>
              </a:lnSpc>
              <a:spcBef>
                <a:spcPts val="0"/>
              </a:spcBef>
            </a:pPr>
            <a:r>
              <a:rPr lang="fr-FR" sz="2800" i="1" dirty="0" smtClean="0">
                <a:solidFill>
                  <a:schemeClr val="accent1">
                    <a:lumMod val="50000"/>
                  </a:schemeClr>
                </a:solidFill>
                <a:ea typeface="Calibri"/>
                <a:cs typeface="Times New Roman"/>
              </a:rPr>
              <a:t>Téléphone (tarif local) et/ou Fax : 09 72 12 91 70 </a:t>
            </a:r>
          </a:p>
          <a:p>
            <a:pPr algn="ctr">
              <a:lnSpc>
                <a:spcPct val="170000"/>
              </a:lnSpc>
              <a:spcBef>
                <a:spcPts val="0"/>
              </a:spcBef>
            </a:pPr>
            <a:r>
              <a:rPr lang="fr-FR" sz="2800" i="1" dirty="0" smtClean="0">
                <a:solidFill>
                  <a:schemeClr val="accent1">
                    <a:lumMod val="50000"/>
                  </a:schemeClr>
                </a:solidFill>
                <a:ea typeface="Calibri"/>
                <a:cs typeface="Times New Roman"/>
              </a:rPr>
              <a:t>Site internet officiel : </a:t>
            </a:r>
            <a:r>
              <a:rPr lang="fr-FR" sz="2800" i="1" u="sng" dirty="0" smtClean="0">
                <a:solidFill>
                  <a:srgbClr val="0070C0"/>
                </a:solidFill>
                <a:ea typeface="Calibri"/>
                <a:cs typeface="Times New Roman"/>
              </a:rPr>
              <a:t>http://www.viva2010.org</a:t>
            </a:r>
          </a:p>
          <a:p>
            <a:pPr algn="ctr">
              <a:lnSpc>
                <a:spcPct val="170000"/>
              </a:lnSpc>
              <a:spcBef>
                <a:spcPts val="0"/>
              </a:spcBef>
            </a:pPr>
            <a:r>
              <a:rPr lang="fr-CH" sz="2800" i="1" dirty="0" smtClean="0">
                <a:solidFill>
                  <a:schemeClr val="accent1">
                    <a:lumMod val="50000"/>
                  </a:schemeClr>
                </a:solidFill>
                <a:ea typeface="Calibri"/>
                <a:cs typeface="Times New Roman"/>
              </a:rPr>
              <a:t>Page </a:t>
            </a:r>
            <a:r>
              <a:rPr lang="fr-CH" sz="2800" i="1" dirty="0" err="1" smtClean="0">
                <a:solidFill>
                  <a:schemeClr val="accent1">
                    <a:lumMod val="50000"/>
                  </a:schemeClr>
                </a:solidFill>
                <a:ea typeface="Calibri"/>
                <a:cs typeface="Times New Roman"/>
              </a:rPr>
              <a:t>Facebook</a:t>
            </a:r>
            <a:r>
              <a:rPr lang="fr-CH" sz="2800" i="1" dirty="0" smtClean="0">
                <a:solidFill>
                  <a:schemeClr val="accent1">
                    <a:lumMod val="50000"/>
                  </a:schemeClr>
                </a:solidFill>
                <a:ea typeface="Calibri"/>
                <a:cs typeface="Times New Roman"/>
              </a:rPr>
              <a:t> : </a:t>
            </a:r>
            <a:r>
              <a:rPr lang="fr-CH" sz="2800" i="1" u="sng" dirty="0" smtClean="0">
                <a:solidFill>
                  <a:srgbClr val="0070C0"/>
                </a:solidFill>
                <a:ea typeface="Calibri"/>
                <a:cs typeface="Times New Roman"/>
              </a:rPr>
              <a:t>http://fb.viva2010.org</a:t>
            </a:r>
          </a:p>
          <a:p>
            <a:pPr algn="ctr">
              <a:lnSpc>
                <a:spcPct val="170000"/>
              </a:lnSpc>
              <a:spcBef>
                <a:spcPts val="0"/>
              </a:spcBef>
            </a:pPr>
            <a:r>
              <a:rPr lang="fr-CH" sz="2800" i="1" dirty="0" err="1" smtClean="0">
                <a:solidFill>
                  <a:schemeClr val="accent1">
                    <a:lumMod val="50000"/>
                  </a:schemeClr>
                </a:solidFill>
                <a:ea typeface="Calibri"/>
                <a:cs typeface="Times New Roman"/>
              </a:rPr>
              <a:t>Twitter</a:t>
            </a:r>
            <a:r>
              <a:rPr lang="fr-CH" sz="2800" i="1" dirty="0" smtClean="0">
                <a:solidFill>
                  <a:schemeClr val="accent1">
                    <a:lumMod val="50000"/>
                  </a:schemeClr>
                </a:solidFill>
                <a:ea typeface="Calibri"/>
                <a:cs typeface="Times New Roman"/>
              </a:rPr>
              <a:t> : </a:t>
            </a:r>
            <a:r>
              <a:rPr lang="fr-CH" sz="2800" i="1" dirty="0" smtClean="0">
                <a:solidFill>
                  <a:srgbClr val="0070C0"/>
                </a:solidFill>
                <a:ea typeface="Calibri"/>
                <a:cs typeface="Times New Roman"/>
              </a:rPr>
              <a:t>@</a:t>
            </a:r>
            <a:r>
              <a:rPr lang="fr-CH" sz="2800" i="1" dirty="0" err="1" smtClean="0">
                <a:solidFill>
                  <a:srgbClr val="0070C0"/>
                </a:solidFill>
                <a:ea typeface="Calibri"/>
                <a:cs typeface="Times New Roman"/>
              </a:rPr>
              <a:t>AssociationVIVA</a:t>
            </a:r>
            <a:endParaRPr lang="fr-CH" sz="2800" i="1" dirty="0" smtClean="0">
              <a:solidFill>
                <a:srgbClr val="0070C0"/>
              </a:solidFill>
              <a:ea typeface="Calibri"/>
              <a:cs typeface="Times New Roman"/>
            </a:endParaRPr>
          </a:p>
          <a:p>
            <a:pPr algn="ctr"/>
            <a:endParaRPr lang="fr-FR" sz="2800" i="1" dirty="0" smtClean="0">
              <a:solidFill>
                <a:schemeClr val="accent1"/>
              </a:solidFill>
              <a:ea typeface="Calibri"/>
              <a:cs typeface="Times New Roman"/>
            </a:endParaRPr>
          </a:p>
        </p:txBody>
      </p:sp>
      <p:sp>
        <p:nvSpPr>
          <p:cNvPr id="6" name="Slide Number Placeholder 5"/>
          <p:cNvSpPr>
            <a:spLocks noGrp="1"/>
          </p:cNvSpPr>
          <p:nvPr>
            <p:ph type="sldNum" sz="quarter" idx="12"/>
          </p:nvPr>
        </p:nvSpPr>
        <p:spPr/>
        <p:txBody>
          <a:bodyPr/>
          <a:lstStyle/>
          <a:p>
            <a:fld id="{773A0A98-C74B-4A8E-8C94-34FEA95E1F93}" type="slidenum">
              <a:rPr lang="fr-FR" smtClean="0"/>
              <a:pPr/>
              <a:t>57</a:t>
            </a:fld>
            <a:endParaRPr lang="fr-FR" dirty="0"/>
          </a:p>
        </p:txBody>
      </p:sp>
      <p:pic>
        <p:nvPicPr>
          <p:cNvPr id="8" name="Picture 7" descr="Photo à ajouter.jpg"/>
          <p:cNvPicPr>
            <a:picLocks noChangeAspect="1"/>
          </p:cNvPicPr>
          <p:nvPr/>
        </p:nvPicPr>
        <p:blipFill>
          <a:blip r:embed="rId2" cstate="print"/>
          <a:stretch>
            <a:fillRect/>
          </a:stretch>
        </p:blipFill>
        <p:spPr>
          <a:xfrm>
            <a:off x="278780" y="260648"/>
            <a:ext cx="1313631" cy="1358351"/>
          </a:xfrm>
          <a:prstGeom prst="rect">
            <a:avLst/>
          </a:prstGeom>
        </p:spPr>
      </p:pic>
      <p:sp>
        <p:nvSpPr>
          <p:cNvPr id="9" name="Footer Placeholder 4"/>
          <p:cNvSpPr>
            <a:spLocks noGrp="1"/>
          </p:cNvSpPr>
          <p:nvPr>
            <p:ph type="ftr" sz="quarter" idx="11"/>
          </p:nvPr>
        </p:nvSpPr>
        <p:spPr>
          <a:xfrm>
            <a:off x="755576" y="6237312"/>
            <a:ext cx="8280920" cy="457200"/>
          </a:xfrm>
        </p:spPr>
        <p:txBody>
          <a:bodyPr/>
          <a:lstStyle>
            <a:lvl1pPr>
              <a:defRPr sz="1100" i="1"/>
            </a:lvl1pPr>
          </a:lstStyle>
          <a:p>
            <a:pPr>
              <a:tabLst>
                <a:tab pos="8072438" algn="r"/>
              </a:tabLst>
            </a:pPr>
            <a:r>
              <a:rPr lang="fr-FR" dirty="0" smtClean="0"/>
              <a:t>Intégrer la résilience dans la prospective territoriale : le Val d’Argens (Var), un cas d’école	</a:t>
            </a:r>
            <a:r>
              <a:rPr lang="fr-FR" sz="800" dirty="0" smtClean="0"/>
              <a:t>© www.viva2010.org</a:t>
            </a:r>
          </a:p>
        </p:txBody>
      </p:sp>
      <p:sp>
        <p:nvSpPr>
          <p:cNvPr id="10" name="Rectangle 9"/>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wedg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09800" y="838200"/>
            <a:ext cx="5334000" cy="1078632"/>
          </a:xfrm>
        </p:spPr>
        <p:txBody>
          <a:bodyPr/>
          <a:lstStyle/>
          <a:p>
            <a:pPr>
              <a:lnSpc>
                <a:spcPct val="100000"/>
              </a:lnSpc>
            </a:pPr>
            <a:r>
              <a:rPr lang="fr-FR" sz="1600" dirty="0">
                <a:latin typeface="Arial" charset="0"/>
              </a:rPr>
              <a:t>Chaque fois que survient une inondation catastrophique</a:t>
            </a:r>
            <a:br>
              <a:rPr lang="fr-FR" sz="1600" dirty="0">
                <a:latin typeface="Arial" charset="0"/>
              </a:rPr>
            </a:br>
            <a:r>
              <a:rPr lang="fr-FR" sz="1600" dirty="0">
                <a:latin typeface="Arial" charset="0"/>
              </a:rPr>
              <a:t>en France ou dans le monde,</a:t>
            </a:r>
            <a:br>
              <a:rPr lang="fr-FR" sz="1600" dirty="0">
                <a:latin typeface="Arial" charset="0"/>
              </a:rPr>
            </a:br>
            <a:r>
              <a:rPr lang="fr-FR" sz="1600" dirty="0">
                <a:latin typeface="Arial" charset="0"/>
              </a:rPr>
              <a:t>VIVA exprime sur son site </a:t>
            </a:r>
            <a:br>
              <a:rPr lang="fr-FR" sz="1600" dirty="0">
                <a:latin typeface="Arial" charset="0"/>
              </a:rPr>
            </a:br>
            <a:r>
              <a:rPr lang="fr-FR" sz="1600" dirty="0">
                <a:latin typeface="Arial" charset="0"/>
              </a:rPr>
              <a:t>sa profonde sympathie aux sinistrés.</a:t>
            </a:r>
            <a:endParaRPr lang="fr-FR" sz="2000" dirty="0">
              <a:latin typeface="Arial" charset="0"/>
            </a:endParaRPr>
          </a:p>
        </p:txBody>
      </p:sp>
      <p:sp>
        <p:nvSpPr>
          <p:cNvPr id="2051" name="Rectangle 3"/>
          <p:cNvSpPr>
            <a:spLocks noGrp="1" noChangeArrowheads="1"/>
          </p:cNvSpPr>
          <p:nvPr>
            <p:ph type="subTitle" idx="1"/>
          </p:nvPr>
        </p:nvSpPr>
        <p:spPr>
          <a:xfrm>
            <a:off x="539552" y="2852936"/>
            <a:ext cx="8064896" cy="3024336"/>
          </a:xfrm>
        </p:spPr>
        <p:txBody>
          <a:bodyPr/>
          <a:lstStyle/>
          <a:p>
            <a:r>
              <a:rPr lang="fr-FR" sz="1600" b="1" dirty="0" err="1">
                <a:solidFill>
                  <a:schemeClr val="accent2"/>
                </a:solidFill>
                <a:effectLst>
                  <a:outerShdw blurRad="38100" dist="38100" dir="2700000" algn="tl">
                    <a:srgbClr val="FFFFFF"/>
                  </a:outerShdw>
                </a:effectLst>
              </a:rPr>
              <a:t>Lời</a:t>
            </a:r>
            <a:r>
              <a:rPr lang="fr-FR" sz="1600" b="1" dirty="0">
                <a:solidFill>
                  <a:schemeClr val="accent2"/>
                </a:solidFill>
                <a:effectLst>
                  <a:outerShdw blurRad="38100" dist="38100" dir="2700000" algn="tl">
                    <a:srgbClr val="FFFFFF"/>
                  </a:outerShdw>
                </a:effectLst>
              </a:rPr>
              <a:t> </a:t>
            </a:r>
            <a:r>
              <a:rPr lang="fr-FR" sz="1600" b="1" dirty="0" err="1">
                <a:solidFill>
                  <a:schemeClr val="accent2"/>
                </a:solidFill>
                <a:effectLst>
                  <a:outerShdw blurRad="38100" dist="38100" dir="2700000" algn="tl">
                    <a:srgbClr val="FFFFFF"/>
                  </a:outerShdw>
                </a:effectLst>
              </a:rPr>
              <a:t>k</a:t>
            </a:r>
            <a:r>
              <a:rPr lang="fr-FR" altLang="ja-JP" sz="1600" b="1" dirty="0" err="1">
                <a:solidFill>
                  <a:schemeClr val="accent2"/>
                </a:solidFill>
                <a:effectLst>
                  <a:outerShdw blurRad="38100" dist="38100" dir="2700000" algn="tl">
                    <a:srgbClr val="FFFFFF"/>
                  </a:outerShdw>
                </a:effectLst>
                <a:ea typeface="ヒラギノ角ゴ ProN W3" charset="-128"/>
              </a:rPr>
              <a:t>êu</a:t>
            </a:r>
            <a:r>
              <a:rPr lang="fr-FR" altLang="ja-JP" sz="1600" b="1" dirty="0">
                <a:solidFill>
                  <a:schemeClr val="accent2"/>
                </a:solidFill>
                <a:effectLst>
                  <a:outerShdw blurRad="38100" dist="38100" dir="2700000" algn="tl">
                    <a:srgbClr val="FFFFFF"/>
                  </a:outerShdw>
                </a:effectLst>
                <a:ea typeface="ヒラギノ角ゴ ProN W3" charset="-128"/>
              </a:rPr>
              <a:t> </a:t>
            </a:r>
            <a:r>
              <a:rPr lang="fr-FR" sz="1600" b="1" dirty="0" err="1">
                <a:solidFill>
                  <a:schemeClr val="accent2"/>
                </a:solidFill>
                <a:effectLst>
                  <a:outerShdw blurRad="38100" dist="38100" dir="2700000" algn="tl">
                    <a:srgbClr val="FFFFFF"/>
                  </a:outerShdw>
                </a:effectLst>
              </a:rPr>
              <a:t>gọi</a:t>
            </a:r>
            <a:r>
              <a:rPr lang="fr-FR" sz="1600" dirty="0">
                <a:solidFill>
                  <a:schemeClr val="folHlink"/>
                </a:solidFill>
              </a:rPr>
              <a:t> </a:t>
            </a:r>
          </a:p>
          <a:p>
            <a:r>
              <a:rPr lang="fr-FR" sz="1700" dirty="0">
                <a:solidFill>
                  <a:schemeClr val="folHlink"/>
                </a:solidFill>
              </a:rPr>
              <a:t>Appel de l’Union Générale des Vietnamiens de France</a:t>
            </a:r>
            <a:endParaRPr lang="fr-FR" sz="1700" b="1" dirty="0">
              <a:solidFill>
                <a:schemeClr val="folHlink"/>
              </a:solidFill>
            </a:endParaRPr>
          </a:p>
          <a:p>
            <a:endParaRPr lang="fr-FR" sz="1200" b="1" dirty="0">
              <a:solidFill>
                <a:schemeClr val="folHlink"/>
              </a:solidFill>
            </a:endParaRPr>
          </a:p>
          <a:p>
            <a:pPr algn="just"/>
            <a:r>
              <a:rPr lang="fr-FR" sz="1600" dirty="0">
                <a:solidFill>
                  <a:schemeClr val="folHlink"/>
                </a:solidFill>
              </a:rPr>
              <a:t>Le typhon N</a:t>
            </a:r>
            <a:r>
              <a:rPr lang="fr-FR" altLang="fr-FR" sz="1600" dirty="0">
                <a:solidFill>
                  <a:schemeClr val="folHlink"/>
                </a:solidFill>
                <a:ea typeface="ヒラギノ角ゴ ProN W3" charset="-128"/>
              </a:rPr>
              <a:t>ｰ</a:t>
            </a:r>
            <a:r>
              <a:rPr lang="fr-FR" sz="1600" dirty="0">
                <a:solidFill>
                  <a:schemeClr val="folHlink"/>
                </a:solidFill>
              </a:rPr>
              <a:t>11  (octobre 2013) suivi de fortes pluies, a caus</a:t>
            </a:r>
            <a:r>
              <a:rPr lang="fr-FR" sz="1600" dirty="0">
                <a:solidFill>
                  <a:schemeClr val="folHlink"/>
                </a:solidFill>
                <a:latin typeface="Arial"/>
              </a:rPr>
              <a:t>é</a:t>
            </a:r>
            <a:r>
              <a:rPr lang="fr-FR" sz="1600" dirty="0">
                <a:solidFill>
                  <a:schemeClr val="folHlink"/>
                </a:solidFill>
              </a:rPr>
              <a:t> d</a:t>
            </a:r>
            <a:r>
              <a:rPr lang="fr-FR" altLang="fr-FR" sz="1600" dirty="0">
                <a:solidFill>
                  <a:schemeClr val="folHlink"/>
                </a:solidFill>
                <a:ea typeface="ヒラギノ角ゴ ProN W3" charset="-128"/>
              </a:rPr>
              <a:t>’i</a:t>
            </a:r>
            <a:r>
              <a:rPr lang="fr-FR" sz="1600" dirty="0">
                <a:solidFill>
                  <a:schemeClr val="folHlink"/>
                </a:solidFill>
              </a:rPr>
              <a:t>mportantes dévastations sur les provinces de Quang Nam, Da </a:t>
            </a:r>
            <a:r>
              <a:rPr lang="fr-FR" sz="1600" dirty="0" err="1">
                <a:solidFill>
                  <a:schemeClr val="folHlink"/>
                </a:solidFill>
              </a:rPr>
              <a:t>Nang</a:t>
            </a:r>
            <a:r>
              <a:rPr lang="fr-FR" sz="1600" dirty="0">
                <a:solidFill>
                  <a:schemeClr val="folHlink"/>
                </a:solidFill>
              </a:rPr>
              <a:t>, Ha </a:t>
            </a:r>
            <a:r>
              <a:rPr lang="fr-FR" sz="1600" dirty="0" err="1">
                <a:solidFill>
                  <a:schemeClr val="folHlink"/>
                </a:solidFill>
              </a:rPr>
              <a:t>Tinh</a:t>
            </a:r>
            <a:r>
              <a:rPr lang="fr-FR" sz="1600" dirty="0">
                <a:solidFill>
                  <a:schemeClr val="folHlink"/>
                </a:solidFill>
              </a:rPr>
              <a:t>, </a:t>
            </a:r>
            <a:r>
              <a:rPr lang="fr-FR" sz="1600" dirty="0" err="1">
                <a:solidFill>
                  <a:schemeClr val="folHlink"/>
                </a:solidFill>
              </a:rPr>
              <a:t>Nghe</a:t>
            </a:r>
            <a:r>
              <a:rPr lang="fr-FR" sz="1600" dirty="0">
                <a:solidFill>
                  <a:schemeClr val="folHlink"/>
                </a:solidFill>
              </a:rPr>
              <a:t> An et les autres provinces du centre comme Quang Tri, TT Hue et Quang </a:t>
            </a:r>
            <a:r>
              <a:rPr lang="fr-FR" sz="1600" dirty="0" err="1">
                <a:solidFill>
                  <a:schemeClr val="folHlink"/>
                </a:solidFill>
              </a:rPr>
              <a:t>Ngai</a:t>
            </a:r>
            <a:r>
              <a:rPr lang="fr-FR" sz="1600" dirty="0">
                <a:solidFill>
                  <a:schemeClr val="folHlink"/>
                </a:solidFill>
              </a:rPr>
              <a:t>,- </a:t>
            </a:r>
            <a:r>
              <a:rPr lang="fr-FR" sz="1600" dirty="0" smtClean="0">
                <a:solidFill>
                  <a:schemeClr val="folHlink"/>
                </a:solidFill>
              </a:rPr>
              <a:t>jusqu’</a:t>
            </a:r>
            <a:r>
              <a:rPr lang="fr-FR" altLang="fr-FR" sz="1600" dirty="0" smtClean="0">
                <a:solidFill>
                  <a:schemeClr val="folHlink"/>
                </a:solidFill>
                <a:ea typeface="ヒラギノ角ゴ ProN W3" charset="-128"/>
              </a:rPr>
              <a:t>a</a:t>
            </a:r>
            <a:r>
              <a:rPr lang="fr-FR" sz="1600" dirty="0" smtClean="0">
                <a:solidFill>
                  <a:schemeClr val="folHlink"/>
                </a:solidFill>
              </a:rPr>
              <a:t>u </a:t>
            </a:r>
            <a:r>
              <a:rPr lang="fr-FR" sz="1600" dirty="0">
                <a:solidFill>
                  <a:schemeClr val="folHlink"/>
                </a:solidFill>
              </a:rPr>
              <a:t>22/10  plus de 46 morts et des centaines de personnes bless</a:t>
            </a:r>
            <a:r>
              <a:rPr lang="fr-FR" altLang="fr-FR" sz="1600" dirty="0">
                <a:solidFill>
                  <a:schemeClr val="folHlink"/>
                </a:solidFill>
                <a:ea typeface="ヒラギノ角ゴ ProN W3" charset="-128"/>
              </a:rPr>
              <a:t>ée</a:t>
            </a:r>
            <a:r>
              <a:rPr lang="fr-FR" sz="1600" dirty="0">
                <a:solidFill>
                  <a:schemeClr val="folHlink"/>
                </a:solidFill>
              </a:rPr>
              <a:t>s, des dizaines de milliers d</a:t>
            </a:r>
            <a:r>
              <a:rPr lang="fr-FR" altLang="fr-FR" sz="1600" dirty="0">
                <a:solidFill>
                  <a:schemeClr val="folHlink"/>
                </a:solidFill>
                <a:ea typeface="ヒラギノ角ゴ ProN W3" charset="-128"/>
              </a:rPr>
              <a:t>’h</a:t>
            </a:r>
            <a:r>
              <a:rPr lang="fr-FR" sz="1600" dirty="0">
                <a:solidFill>
                  <a:schemeClr val="folHlink"/>
                </a:solidFill>
              </a:rPr>
              <a:t>abitations emport</a:t>
            </a:r>
            <a:r>
              <a:rPr lang="fr-FR" altLang="fr-FR" sz="1600" dirty="0">
                <a:solidFill>
                  <a:schemeClr val="folHlink"/>
                </a:solidFill>
                <a:ea typeface="ヒラギノ角ゴ ProN W3" charset="-128"/>
              </a:rPr>
              <a:t>ée</a:t>
            </a:r>
            <a:r>
              <a:rPr lang="fr-FR" sz="1600" dirty="0">
                <a:solidFill>
                  <a:schemeClr val="folHlink"/>
                </a:solidFill>
              </a:rPr>
              <a:t>s par l</a:t>
            </a:r>
            <a:r>
              <a:rPr lang="fr-FR" altLang="fr-FR" sz="1600" dirty="0">
                <a:solidFill>
                  <a:schemeClr val="folHlink"/>
                </a:solidFill>
                <a:ea typeface="ヒラギノ角ゴ ProN W3" charset="-128"/>
              </a:rPr>
              <a:t>’e</a:t>
            </a:r>
            <a:r>
              <a:rPr lang="fr-FR" sz="1600" dirty="0">
                <a:solidFill>
                  <a:schemeClr val="folHlink"/>
                </a:solidFill>
              </a:rPr>
              <a:t>au. </a:t>
            </a:r>
          </a:p>
          <a:p>
            <a:r>
              <a:rPr lang="fr-FR" sz="1800" b="1" dirty="0">
                <a:solidFill>
                  <a:schemeClr val="accent2"/>
                </a:solidFill>
                <a:effectLst>
                  <a:outerShdw blurRad="38100" dist="38100" dir="2700000" algn="tl">
                    <a:srgbClr val="FFFFFF"/>
                  </a:outerShdw>
                </a:effectLst>
              </a:rPr>
              <a:t>Tout le Viet Nam est mobilis</a:t>
            </a:r>
            <a:r>
              <a:rPr lang="fr-FR" sz="1800" b="1" dirty="0">
                <a:solidFill>
                  <a:schemeClr val="accent2"/>
                </a:solidFill>
                <a:effectLst>
                  <a:outerShdw blurRad="38100" dist="38100" dir="2700000" algn="tl">
                    <a:srgbClr val="FFFFFF"/>
                  </a:outerShdw>
                </a:effectLst>
                <a:latin typeface="Arial"/>
              </a:rPr>
              <a:t>é</a:t>
            </a:r>
            <a:r>
              <a:rPr lang="fr-FR" sz="1800" b="1" dirty="0">
                <a:solidFill>
                  <a:schemeClr val="accent2"/>
                </a:solidFill>
                <a:effectLst>
                  <a:outerShdw blurRad="38100" dist="38100" dir="2700000" algn="tl">
                    <a:srgbClr val="FFFFFF"/>
                  </a:outerShdw>
                </a:effectLst>
                <a:latin typeface="Lucida Grande" charset="0"/>
              </a:rPr>
              <a:t>, </a:t>
            </a:r>
            <a:r>
              <a:rPr lang="fr-FR" sz="1800" b="1" dirty="0">
                <a:solidFill>
                  <a:schemeClr val="accent2"/>
                </a:solidFill>
                <a:effectLst>
                  <a:outerShdw blurRad="38100" dist="38100" dir="2700000" algn="tl">
                    <a:srgbClr val="FFFFFF"/>
                  </a:outerShdw>
                </a:effectLst>
              </a:rPr>
              <a:t>chacun selon ses moyens et son c</a:t>
            </a:r>
            <a:r>
              <a:rPr lang="fr-FR" altLang="fr-FR" sz="1800" b="1" dirty="0">
                <a:solidFill>
                  <a:schemeClr val="accent2"/>
                </a:solidFill>
                <a:effectLst>
                  <a:outerShdw blurRad="38100" dist="38100" dir="2700000" algn="tl">
                    <a:srgbClr val="FFFFFF"/>
                  </a:outerShdw>
                </a:effectLst>
                <a:ea typeface="ヒラギノ角ゴ ProN W3" charset="-128"/>
              </a:rPr>
              <a:t>œu</a:t>
            </a:r>
            <a:r>
              <a:rPr lang="fr-FR" sz="1800" b="1" dirty="0">
                <a:solidFill>
                  <a:schemeClr val="accent2"/>
                </a:solidFill>
                <a:effectLst>
                  <a:outerShdw blurRad="38100" dist="38100" dir="2700000" algn="tl">
                    <a:srgbClr val="FFFFFF"/>
                  </a:outerShdw>
                </a:effectLst>
              </a:rPr>
              <a:t>r,</a:t>
            </a:r>
          </a:p>
          <a:p>
            <a:r>
              <a:rPr lang="fr-FR" sz="1600" dirty="0">
                <a:solidFill>
                  <a:schemeClr val="folHlink"/>
                </a:solidFill>
              </a:rPr>
              <a:t> dans une campagne de solidarit</a:t>
            </a:r>
            <a:r>
              <a:rPr lang="fr-FR" sz="1600" dirty="0">
                <a:solidFill>
                  <a:schemeClr val="folHlink"/>
                </a:solidFill>
                <a:latin typeface="Arial"/>
              </a:rPr>
              <a:t>é</a:t>
            </a:r>
            <a:r>
              <a:rPr lang="fr-FR" sz="1600" dirty="0">
                <a:solidFill>
                  <a:schemeClr val="folHlink"/>
                </a:solidFill>
              </a:rPr>
              <a:t> et d</a:t>
            </a:r>
            <a:r>
              <a:rPr lang="fr-FR" altLang="fr-FR" sz="1600" dirty="0">
                <a:solidFill>
                  <a:schemeClr val="folHlink"/>
                </a:solidFill>
                <a:ea typeface="ヒラギノ角ゴ ProN W3" charset="-128"/>
              </a:rPr>
              <a:t>’a</a:t>
            </a:r>
            <a:r>
              <a:rPr lang="fr-FR" sz="1600" dirty="0">
                <a:solidFill>
                  <a:schemeClr val="folHlink"/>
                </a:solidFill>
              </a:rPr>
              <a:t>ide aux victimes des r</a:t>
            </a:r>
            <a:r>
              <a:rPr lang="fr-FR" altLang="fr-FR" sz="1600" dirty="0">
                <a:solidFill>
                  <a:schemeClr val="folHlink"/>
                </a:solidFill>
                <a:ea typeface="ヒラギノ角ゴ ProN W3" charset="-128"/>
              </a:rPr>
              <a:t>ég</a:t>
            </a:r>
            <a:r>
              <a:rPr lang="fr-FR" sz="1600" dirty="0">
                <a:solidFill>
                  <a:schemeClr val="folHlink"/>
                </a:solidFill>
              </a:rPr>
              <a:t>ions touch</a:t>
            </a:r>
            <a:r>
              <a:rPr lang="fr-FR" altLang="fr-FR" sz="1600" dirty="0">
                <a:solidFill>
                  <a:schemeClr val="folHlink"/>
                </a:solidFill>
                <a:ea typeface="ヒラギノ角ゴ ProN W3" charset="-128"/>
              </a:rPr>
              <a:t>ée</a:t>
            </a:r>
            <a:r>
              <a:rPr lang="fr-FR" sz="1600" dirty="0">
                <a:solidFill>
                  <a:schemeClr val="folHlink"/>
                </a:solidFill>
              </a:rPr>
              <a:t>s par ces catastrophes naturelles</a:t>
            </a:r>
            <a:r>
              <a:rPr lang="fr-FR" sz="1600" dirty="0" smtClean="0">
                <a:solidFill>
                  <a:schemeClr val="folHlink"/>
                </a:solidFill>
              </a:rPr>
              <a:t>.</a:t>
            </a:r>
            <a:endParaRPr lang="fr-FR" sz="1600" dirty="0">
              <a:solidFill>
                <a:schemeClr val="folHlink"/>
              </a:solidFill>
            </a:endParaRPr>
          </a:p>
        </p:txBody>
      </p:sp>
      <p:sp>
        <p:nvSpPr>
          <p:cNvPr id="2053" name="Rectangle 5"/>
          <p:cNvSpPr>
            <a:spLocks noChangeArrowheads="1"/>
          </p:cNvSpPr>
          <p:nvPr/>
        </p:nvSpPr>
        <p:spPr bwMode="auto">
          <a:xfrm>
            <a:off x="1249363" y="1514475"/>
            <a:ext cx="184150"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fr-FR" sz="2400" smtClean="0">
              <a:solidFill>
                <a:srgbClr val="FFFFFF"/>
              </a:solidFill>
              <a:ea typeface="ＭＳ Ｐゴシック" charset="-128"/>
            </a:endParaRPr>
          </a:p>
        </p:txBody>
      </p:sp>
      <p:pic>
        <p:nvPicPr>
          <p:cNvPr id="2054" name="Picture 6" descr="Capture d’écran 2013-11-04 à 10"/>
          <p:cNvPicPr>
            <a:picLocks noChangeAspect="1" noChangeArrowheads="1"/>
          </p:cNvPicPr>
          <p:nvPr/>
        </p:nvPicPr>
        <p:blipFill>
          <a:blip r:embed="rId2" cstate="print"/>
          <a:srcRect/>
          <a:stretch>
            <a:fillRect/>
          </a:stretch>
        </p:blipFill>
        <p:spPr bwMode="auto">
          <a:xfrm>
            <a:off x="990600" y="762000"/>
            <a:ext cx="828675" cy="2552700"/>
          </a:xfrm>
          <a:prstGeom prst="rect">
            <a:avLst/>
          </a:prstGeom>
          <a:noFill/>
        </p:spPr>
      </p:pic>
      <p:sp>
        <p:nvSpPr>
          <p:cNvPr id="6" name="Slide Number Placeholder 5"/>
          <p:cNvSpPr>
            <a:spLocks noGrp="1"/>
          </p:cNvSpPr>
          <p:nvPr>
            <p:ph type="sldNum" sz="quarter" idx="4294967295"/>
          </p:nvPr>
        </p:nvSpPr>
        <p:spPr>
          <a:xfrm>
            <a:off x="146304" y="6208776"/>
            <a:ext cx="825296" cy="532592"/>
          </a:xfrm>
          <a:prstGeom prst="ellipse">
            <a:avLst/>
          </a:prstGeom>
        </p:spPr>
        <p:txBody>
          <a:bodyPr/>
          <a:lstStyle/>
          <a:p>
            <a:fld id="{773A0A98-C74B-4A8E-8C94-34FEA95E1F93}" type="slidenum">
              <a:rPr lang="fr-FR" smtClean="0"/>
              <a:pPr/>
              <a:t>58</a:t>
            </a:fld>
            <a:endParaRPr lang="fr-FR" dirty="0"/>
          </a:p>
        </p:txBody>
      </p:sp>
    </p:spTree>
  </p:cSld>
  <p:clrMapOvr>
    <a:masterClrMapping/>
  </p:clrMapOvr>
  <p:transition spd="slow">
    <p:wedg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1"/>
          <p:cNvSpPr>
            <a:spLocks noGrp="1" noChangeArrowheads="1"/>
          </p:cNvSpPr>
          <p:nvPr>
            <p:ph type="ctrTitle"/>
          </p:nvPr>
        </p:nvSpPr>
        <p:spPr>
          <a:xfrm>
            <a:off x="1043608" y="1556792"/>
            <a:ext cx="7848600" cy="4320480"/>
          </a:xfrm>
          <a:noFill/>
        </p:spPr>
        <p:txBody>
          <a:bodyPr anchor="t"/>
          <a:lstStyle/>
          <a:p>
            <a:pPr>
              <a:defRPr/>
            </a:pPr>
            <a:r>
              <a:rPr lang="fr-FR" sz="3600" b="1" spc="300" dirty="0" smtClean="0">
                <a:solidFill>
                  <a:srgbClr val="FF99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Résilience ?</a:t>
            </a:r>
            <a:br>
              <a:rPr lang="fr-FR" sz="3600" b="1" spc="300" dirty="0" smtClean="0">
                <a:solidFill>
                  <a:srgbClr val="FF99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br>
            <a:r>
              <a:rPr lang="fr-FR" sz="2400" b="1" i="1" dirty="0" smtClean="0">
                <a:solidFill>
                  <a:srgbClr val="FF99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"Propriété spontanée d'un </a:t>
            </a:r>
            <a:r>
              <a:rPr lang="fr-CH" sz="2400" b="1" i="1" dirty="0" smtClean="0">
                <a:solidFill>
                  <a:srgbClr val="FF99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métal</a:t>
            </a:r>
            <a:r>
              <a:rPr lang="fr-FR" sz="2400" b="1" i="1" dirty="0" smtClean="0">
                <a:solidFill>
                  <a:srgbClr val="FF99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t>
            </a:r>
            <a:r>
              <a:rPr lang="fr-CH" sz="2400" b="1" i="1" dirty="0" smtClean="0">
                <a:solidFill>
                  <a:srgbClr val="FF99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déformé</a:t>
            </a:r>
            <a:r>
              <a:rPr lang="fr-FR" sz="2400" b="1" i="1" dirty="0" smtClean="0">
                <a:solidFill>
                  <a:srgbClr val="FF99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t>
            </a:r>
            <a:br>
              <a:rPr lang="fr-FR" sz="2400" b="1" i="1" dirty="0" smtClean="0">
                <a:solidFill>
                  <a:srgbClr val="FF99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br>
            <a:r>
              <a:rPr lang="fr-CH" sz="2400" b="1" i="1" dirty="0" smtClean="0">
                <a:solidFill>
                  <a:srgbClr val="FF99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à retrouver son état antérieur</a:t>
            </a:r>
            <a:r>
              <a:rPr lang="fr-FR" sz="2400" b="1" i="1" dirty="0" smtClean="0">
                <a:solidFill>
                  <a:srgbClr val="FF99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a:t>
            </a:r>
            <a:br>
              <a:rPr lang="fr-FR" sz="2400" b="1" i="1" dirty="0" smtClean="0">
                <a:solidFill>
                  <a:srgbClr val="FF99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br>
            <a:r>
              <a:rPr lang="fr-FR" sz="2400" b="1" i="1" dirty="0" smtClean="0">
                <a:solidFill>
                  <a:srgbClr val="FF99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propre au meilleur emploi"</a:t>
            </a:r>
            <a:br>
              <a:rPr lang="fr-FR" sz="2400" b="1" i="1" dirty="0" smtClean="0">
                <a:solidFill>
                  <a:srgbClr val="FF99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br>
            <a:r>
              <a:rPr lang="fr-CH" sz="3200" b="1" spc="600" dirty="0" smtClean="0">
                <a:solidFill>
                  <a:srgbClr val="CC3300"/>
                </a:solidFill>
                <a:effectLst>
                  <a:outerShdw blurRad="38100" dist="38100" dir="2700000" algn="tl">
                    <a:srgbClr val="000000">
                      <a:alpha val="43137"/>
                    </a:srgbClr>
                  </a:outerShdw>
                </a:effectLst>
                <a:latin typeface="Mistral" pitchFamily="66" charset="0"/>
              </a:rPr>
              <a:t>Pour Adèle</a:t>
            </a:r>
            <a:br>
              <a:rPr lang="fr-CH" sz="3200" b="1" spc="600" dirty="0" smtClean="0">
                <a:solidFill>
                  <a:srgbClr val="CC3300"/>
                </a:solidFill>
                <a:effectLst>
                  <a:outerShdw blurRad="38100" dist="38100" dir="2700000" algn="tl">
                    <a:srgbClr val="000000">
                      <a:alpha val="43137"/>
                    </a:srgbClr>
                  </a:outerShdw>
                </a:effectLst>
                <a:latin typeface="Mistral" pitchFamily="66" charset="0"/>
              </a:rPr>
            </a:br>
            <a:r>
              <a:rPr lang="fr-CH" sz="3200" b="1" spc="600" dirty="0" smtClean="0">
                <a:solidFill>
                  <a:srgbClr val="CC3300"/>
                </a:solidFill>
                <a:effectLst>
                  <a:outerShdw blurRad="38100" dist="38100" dir="2700000" algn="tl">
                    <a:srgbClr val="000000">
                      <a:alpha val="43137"/>
                    </a:srgbClr>
                  </a:outerShdw>
                </a:effectLst>
                <a:latin typeface="Mistral" pitchFamily="66" charset="0"/>
              </a:rPr>
              <a:t>Le week-end, quand le ciel</a:t>
            </a:r>
            <a:br>
              <a:rPr lang="fr-CH" sz="3200" b="1" spc="600" dirty="0" smtClean="0">
                <a:solidFill>
                  <a:srgbClr val="CC3300"/>
                </a:solidFill>
                <a:effectLst>
                  <a:outerShdw blurRad="38100" dist="38100" dir="2700000" algn="tl">
                    <a:srgbClr val="000000">
                      <a:alpha val="43137"/>
                    </a:srgbClr>
                  </a:outerShdw>
                </a:effectLst>
                <a:latin typeface="Mistral" pitchFamily="66" charset="0"/>
              </a:rPr>
            </a:br>
            <a:r>
              <a:rPr lang="fr-CH" sz="3200" b="1" spc="600" dirty="0" smtClean="0">
                <a:solidFill>
                  <a:srgbClr val="CC3300"/>
                </a:solidFill>
                <a:effectLst>
                  <a:outerShdw blurRad="38100" dist="38100" dir="2700000" algn="tl">
                    <a:srgbClr val="000000">
                      <a:alpha val="43137"/>
                    </a:srgbClr>
                  </a:outerShdw>
                </a:effectLst>
                <a:latin typeface="Mistral" pitchFamily="66" charset="0"/>
              </a:rPr>
              <a:t>menace et qu’arrive la pluie…</a:t>
            </a:r>
            <a:br>
              <a:rPr lang="fr-CH" sz="3200" b="1" spc="600" dirty="0" smtClean="0">
                <a:solidFill>
                  <a:srgbClr val="CC3300"/>
                </a:solidFill>
                <a:effectLst>
                  <a:outerShdw blurRad="38100" dist="38100" dir="2700000" algn="tl">
                    <a:srgbClr val="000000">
                      <a:alpha val="43137"/>
                    </a:srgbClr>
                  </a:outerShdw>
                </a:effectLst>
                <a:latin typeface="Mistral" pitchFamily="66" charset="0"/>
              </a:rPr>
            </a:br>
            <a:r>
              <a:rPr lang="fr-CH" sz="3200" b="1" spc="600" dirty="0" smtClean="0">
                <a:solidFill>
                  <a:srgbClr val="CC3300"/>
                </a:solidFill>
                <a:effectLst>
                  <a:outerShdw blurRad="38100" dist="38100" dir="2700000" algn="tl">
                    <a:srgbClr val="000000">
                      <a:alpha val="43137"/>
                    </a:srgbClr>
                  </a:outerShdw>
                </a:effectLst>
                <a:latin typeface="Mistral" pitchFamily="66" charset="0"/>
              </a:rPr>
              <a:t>C’est une nuit blanche en famille…</a:t>
            </a:r>
            <a:r>
              <a:rPr lang="fr-FR" sz="2400" b="1" spc="600" dirty="0" smtClean="0">
                <a:solidFill>
                  <a:srgbClr val="CC3300"/>
                </a:solidFill>
                <a:effectLst>
                  <a:outerShdw blurRad="38100" dist="38100" dir="2700000" algn="tl">
                    <a:srgbClr val="000000">
                      <a:alpha val="43137"/>
                    </a:srgbClr>
                  </a:outerShdw>
                </a:effectLst>
                <a:latin typeface="Mistral" pitchFamily="66" charset="0"/>
              </a:rPr>
              <a:t/>
            </a:r>
            <a:br>
              <a:rPr lang="fr-FR" sz="2400" b="1" spc="600" dirty="0" smtClean="0">
                <a:solidFill>
                  <a:srgbClr val="CC3300"/>
                </a:solidFill>
                <a:effectLst>
                  <a:outerShdw blurRad="38100" dist="38100" dir="2700000" algn="tl">
                    <a:srgbClr val="000000">
                      <a:alpha val="43137"/>
                    </a:srgbClr>
                  </a:outerShdw>
                </a:effectLst>
                <a:latin typeface="Mistral" pitchFamily="66" charset="0"/>
              </a:rPr>
            </a:br>
            <a:r>
              <a:rPr lang="fr-CH" sz="2400" b="1" i="1" dirty="0" smtClean="0">
                <a:solidFill>
                  <a:srgbClr val="FF99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à guetter le niveau de l’Argens en crue !</a:t>
            </a:r>
            <a:endParaRPr lang="fr-FR" sz="2400" b="1" i="1" dirty="0">
              <a:solidFill>
                <a:srgbClr val="FF99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wd">
                                    <p:tmPct val="50000"/>
                                  </p:iterate>
                                  <p:childTnLst>
                                    <p:set>
                                      <p:cBhvr>
                                        <p:cTn id="6" dur="1" fill="hold">
                                          <p:stCondLst>
                                            <p:cond delay="0"/>
                                          </p:stCondLst>
                                        </p:cTn>
                                        <p:tgtEl>
                                          <p:spTgt spid="2050"/>
                                        </p:tgtEl>
                                        <p:attrNameLst>
                                          <p:attrName>style.visibility</p:attrName>
                                        </p:attrNameLst>
                                      </p:cBhvr>
                                      <p:to>
                                        <p:strVal val="visible"/>
                                      </p:to>
                                    </p:set>
                                    <p:anim calcmode="discrete" valueType="clr">
                                      <p:cBhvr override="childStyle">
                                        <p:cTn id="7" dur="1800"/>
                                        <p:tgtEl>
                                          <p:spTgt spid="2050"/>
                                        </p:tgtEl>
                                        <p:attrNameLst>
                                          <p:attrName>style.color</p:attrName>
                                        </p:attrNameLst>
                                      </p:cBhvr>
                                      <p:tavLst>
                                        <p:tav tm="0">
                                          <p:val>
                                            <p:clrVal>
                                              <a:srgbClr val="FF9900"/>
                                            </p:clrVal>
                                          </p:val>
                                        </p:tav>
                                        <p:tav tm="50000">
                                          <p:val>
                                            <p:clrVal>
                                              <a:schemeClr val="hlink"/>
                                            </p:clrVal>
                                          </p:val>
                                        </p:tav>
                                      </p:tavLst>
                                    </p:anim>
                                    <p:anim calcmode="discrete" valueType="clr">
                                      <p:cBhvr>
                                        <p:cTn id="8" dur="1800"/>
                                        <p:tgtEl>
                                          <p:spTgt spid="2050"/>
                                        </p:tgtEl>
                                        <p:attrNameLst>
                                          <p:attrName>fillcolor</p:attrName>
                                        </p:attrNameLst>
                                      </p:cBhvr>
                                      <p:tavLst>
                                        <p:tav tm="0">
                                          <p:val>
                                            <p:clrVal>
                                              <a:schemeClr val="accent2"/>
                                            </p:clrVal>
                                          </p:val>
                                        </p:tav>
                                        <p:tav tm="50000">
                                          <p:val>
                                            <p:clrVal>
                                              <a:schemeClr val="hlink"/>
                                            </p:clrVal>
                                          </p:val>
                                        </p:tav>
                                      </p:tavLst>
                                    </p:anim>
                                    <p:set>
                                      <p:cBhvr>
                                        <p:cTn id="9" dur="1800"/>
                                        <p:tgtEl>
                                          <p:spTgt spid="205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55576" y="6093296"/>
            <a:ext cx="7605936" cy="266429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sz="2000" b="0" i="0" u="none" strike="noStrike" kern="1200" cap="none" spc="0" normalizeH="0" baseline="0" noProof="0" dirty="0">
              <a:ln>
                <a:noFill/>
              </a:ln>
              <a:solidFill>
                <a:srgbClr val="1A1A1A"/>
              </a:solidFill>
              <a:effectLst/>
              <a:uLnTx/>
              <a:uFillTx/>
              <a:latin typeface="+mj-lt"/>
              <a:ea typeface="+mj-ea"/>
              <a:cs typeface="+mj-cs"/>
            </a:endParaRPr>
          </a:p>
        </p:txBody>
      </p:sp>
      <p:sp>
        <p:nvSpPr>
          <p:cNvPr id="4" name="Title 3"/>
          <p:cNvSpPr>
            <a:spLocks noGrp="1"/>
          </p:cNvSpPr>
          <p:nvPr>
            <p:ph type="title"/>
          </p:nvPr>
        </p:nvSpPr>
        <p:spPr>
          <a:xfrm>
            <a:off x="611560" y="260648"/>
            <a:ext cx="7772400" cy="2434282"/>
          </a:xfrm>
        </p:spPr>
        <p:txBody>
          <a:bodyPr>
            <a:normAutofit fontScale="90000"/>
          </a:bodyPr>
          <a:lstStyle/>
          <a:p>
            <a:pPr algn="ctr"/>
            <a:r>
              <a:rPr lang="fr-FR" dirty="0">
                <a:effectLst>
                  <a:outerShdw blurRad="38100" dist="38100" dir="2700000" algn="tl">
                    <a:srgbClr val="000000"/>
                  </a:outerShdw>
                </a:effectLst>
              </a:rPr>
              <a:t>Dans le delta de </a:t>
            </a:r>
            <a:r>
              <a:rPr lang="fr-FR" dirty="0" smtClean="0">
                <a:effectLst>
                  <a:outerShdw blurRad="38100" dist="38100" dir="2700000" algn="tl">
                    <a:srgbClr val="000000"/>
                  </a:outerShdw>
                </a:effectLst>
              </a:rPr>
              <a:t>l'Argens</a:t>
            </a:r>
            <a:br>
              <a:rPr lang="fr-FR" dirty="0" smtClean="0">
                <a:effectLst>
                  <a:outerShdw blurRad="38100" dist="38100" dir="2700000" algn="tl">
                    <a:srgbClr val="000000"/>
                  </a:outerShdw>
                </a:effectLst>
              </a:rPr>
            </a:br>
            <a:r>
              <a:rPr lang="fr-FR" dirty="0" smtClean="0">
                <a:effectLst>
                  <a:outerShdw blurRad="38100" dist="38100" dir="2700000" algn="tl">
                    <a:srgbClr val="000000"/>
                  </a:outerShdw>
                </a:effectLst>
              </a:rPr>
              <a:t>sous une grosse pluie,</a:t>
            </a:r>
            <a:br>
              <a:rPr lang="fr-FR" dirty="0" smtClean="0">
                <a:effectLst>
                  <a:outerShdw blurRad="38100" dist="38100" dir="2700000" algn="tl">
                    <a:srgbClr val="000000"/>
                  </a:outerShdw>
                </a:effectLst>
              </a:rPr>
            </a:br>
            <a:r>
              <a:rPr lang="fr-FR" dirty="0" smtClean="0">
                <a:effectLst>
                  <a:outerShdw blurRad="38100" dist="38100" dir="2700000" algn="tl">
                    <a:srgbClr val="000000"/>
                  </a:outerShdw>
                </a:effectLst>
              </a:rPr>
              <a:t>quand l’eau monte…</a:t>
            </a:r>
            <a:r>
              <a:rPr lang="fr-FR" dirty="0" smtClean="0"/>
              <a:t> </a:t>
            </a:r>
            <a:r>
              <a:rPr lang="fr-FR" sz="2000" dirty="0" smtClean="0"/>
              <a:t/>
            </a:r>
            <a:br>
              <a:rPr lang="fr-FR" sz="2000" dirty="0" smtClean="0"/>
            </a:br>
            <a:r>
              <a:rPr lang="fr-FR" dirty="0" smtClean="0">
                <a:effectLst>
                  <a:outerShdw blurRad="38100" dist="38100" dir="2700000" algn="tl">
                    <a:srgbClr val="000000"/>
                  </a:outerShdw>
                </a:effectLst>
              </a:rPr>
              <a:t>Personne </a:t>
            </a:r>
            <a:r>
              <a:rPr lang="fr-FR" dirty="0">
                <a:effectLst>
                  <a:outerShdw blurRad="38100" dist="38100" dir="2700000" algn="tl">
                    <a:srgbClr val="000000"/>
                  </a:outerShdw>
                </a:effectLst>
              </a:rPr>
              <a:t>ne </a:t>
            </a:r>
            <a:r>
              <a:rPr lang="fr-FR" dirty="0" smtClean="0">
                <a:effectLst>
                  <a:outerShdw blurRad="38100" dist="38100" dir="2700000" algn="tl">
                    <a:srgbClr val="000000"/>
                  </a:outerShdw>
                </a:effectLst>
              </a:rPr>
              <a:t>dort !</a:t>
            </a:r>
            <a:endParaRPr lang="fr-FR" dirty="0"/>
          </a:p>
        </p:txBody>
      </p:sp>
      <p:sp>
        <p:nvSpPr>
          <p:cNvPr id="7" name="Footer Placeholder 4"/>
          <p:cNvSpPr>
            <a:spLocks noGrp="1"/>
          </p:cNvSpPr>
          <p:nvPr>
            <p:ph type="ftr" sz="quarter" idx="11"/>
          </p:nvPr>
        </p:nvSpPr>
        <p:spPr>
          <a:xfrm>
            <a:off x="1691680" y="6381328"/>
            <a:ext cx="7272808" cy="365125"/>
          </a:xfrm>
        </p:spPr>
        <p:txBody>
          <a:bodyPr/>
          <a:lstStyle>
            <a:lvl1pPr>
              <a:defRPr sz="1100" i="1"/>
            </a:lvl1pPr>
          </a:lstStyle>
          <a:p>
            <a:pPr>
              <a:tabLst>
                <a:tab pos="8072438" algn="r"/>
              </a:tabLst>
            </a:pPr>
            <a:r>
              <a:rPr lang="fr-FR" sz="800" dirty="0" smtClean="0">
                <a:latin typeface="Verdana" pitchFamily="34" charset="0"/>
                <a:ea typeface="Verdana" pitchFamily="34" charset="0"/>
                <a:cs typeface="Verdana" pitchFamily="34" charset="0"/>
              </a:rPr>
              <a:t>Intégrer la résilience dans la prospective territoriale : le Val d’Argens (Var), un cas d’école	© www.viva2010.org</a:t>
            </a:r>
          </a:p>
        </p:txBody>
      </p:sp>
      <p:sp>
        <p:nvSpPr>
          <p:cNvPr id="9" name="Slide Number Placeholder 8"/>
          <p:cNvSpPr>
            <a:spLocks noGrp="1"/>
          </p:cNvSpPr>
          <p:nvPr>
            <p:ph type="sldNum" sz="quarter" idx="12"/>
          </p:nvPr>
        </p:nvSpPr>
        <p:spPr>
          <a:xfrm>
            <a:off x="179512" y="6381328"/>
            <a:ext cx="401960" cy="365125"/>
          </a:xfrm>
        </p:spPr>
        <p:txBody>
          <a:bodyPr/>
          <a:lstStyle/>
          <a:p>
            <a:fld id="{773A0A98-C74B-4A8E-8C94-34FEA95E1F93}" type="slidenum">
              <a:rPr lang="fr-FR" smtClean="0">
                <a:latin typeface="Verdana" pitchFamily="34" charset="0"/>
                <a:ea typeface="Verdana" pitchFamily="34" charset="0"/>
                <a:cs typeface="Verdana" pitchFamily="34" charset="0"/>
              </a:rPr>
              <a:pPr/>
              <a:t>7</a:t>
            </a:fld>
            <a:endParaRPr lang="fr-FR" dirty="0">
              <a:latin typeface="Verdana" pitchFamily="34" charset="0"/>
              <a:ea typeface="Verdana" pitchFamily="34" charset="0"/>
              <a:cs typeface="Verdana" pitchFamily="34" charset="0"/>
            </a:endParaRPr>
          </a:p>
        </p:txBody>
      </p:sp>
      <p:sp>
        <p:nvSpPr>
          <p:cNvPr id="5" name="Text Placeholder 4"/>
          <p:cNvSpPr>
            <a:spLocks noGrp="1"/>
          </p:cNvSpPr>
          <p:nvPr>
            <p:ph type="body" idx="4294967295"/>
          </p:nvPr>
        </p:nvSpPr>
        <p:spPr>
          <a:xfrm>
            <a:off x="611560" y="2767310"/>
            <a:ext cx="7772400" cy="3455988"/>
          </a:xfrm>
        </p:spPr>
        <p:txBody>
          <a:bodyPr>
            <a:normAutofit fontScale="62500" lnSpcReduction="20000"/>
          </a:bodyPr>
          <a:lstStyle/>
          <a:p>
            <a:pPr marL="0" lvl="0" indent="0" algn="ctr">
              <a:lnSpc>
                <a:spcPct val="170000"/>
              </a:lnSpc>
              <a:spcAft>
                <a:spcPts val="2400"/>
              </a:spcAft>
              <a:buNone/>
            </a:pPr>
            <a:r>
              <a:rPr lang="fr-FR" b="1" dirty="0">
                <a:solidFill>
                  <a:schemeClr val="accent1">
                    <a:lumMod val="40000"/>
                    <a:lumOff val="60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On hisse tout en hauteur</a:t>
            </a:r>
            <a:r>
              <a:rPr lang="fr-FR" b="1" dirty="0" smtClean="0">
                <a:solidFill>
                  <a:schemeClr val="accent1">
                    <a:lumMod val="40000"/>
                    <a:lumOff val="60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a:t>
            </a:r>
            <a:br>
              <a:rPr lang="fr-FR" b="1" dirty="0" smtClean="0">
                <a:solidFill>
                  <a:schemeClr val="accent1">
                    <a:lumMod val="40000"/>
                    <a:lumOff val="60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br>
            <a:r>
              <a:rPr lang="fr-FR" b="1" dirty="0" smtClean="0">
                <a:solidFill>
                  <a:schemeClr val="accent1">
                    <a:lumMod val="40000"/>
                    <a:lumOff val="60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t>
            </a:r>
            <a:r>
              <a:rPr lang="fr-FR" b="1" dirty="0">
                <a:solidFill>
                  <a:schemeClr val="accent1">
                    <a:lumMod val="40000"/>
                    <a:lumOff val="60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on conduit les voitures à l'abri </a:t>
            </a:r>
            <a:br>
              <a:rPr lang="fr-FR" b="1" dirty="0">
                <a:solidFill>
                  <a:schemeClr val="accent1">
                    <a:lumMod val="40000"/>
                    <a:lumOff val="60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br>
            <a:r>
              <a:rPr lang="fr-FR" b="1" dirty="0">
                <a:solidFill>
                  <a:schemeClr val="accent1">
                    <a:lumMod val="40000"/>
                    <a:lumOff val="60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et on revient à pieds, déjà trempé, </a:t>
            </a:r>
            <a:br>
              <a:rPr lang="fr-FR" b="1" dirty="0">
                <a:solidFill>
                  <a:schemeClr val="accent1">
                    <a:lumMod val="40000"/>
                    <a:lumOff val="60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br>
            <a:r>
              <a:rPr lang="fr-FR" b="1" dirty="0">
                <a:solidFill>
                  <a:schemeClr val="accent1">
                    <a:lumMod val="40000"/>
                    <a:lumOff val="60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surveiller  ses biens, </a:t>
            </a:r>
            <a:br>
              <a:rPr lang="fr-FR" b="1" dirty="0">
                <a:solidFill>
                  <a:schemeClr val="accent1">
                    <a:lumMod val="40000"/>
                    <a:lumOff val="60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br>
            <a:r>
              <a:rPr lang="fr-FR" b="1" dirty="0">
                <a:solidFill>
                  <a:schemeClr val="accent1">
                    <a:lumMod val="40000"/>
                    <a:lumOff val="60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tenter de </a:t>
            </a:r>
            <a:r>
              <a:rPr lang="fr-CH" b="1" dirty="0" smtClean="0">
                <a:solidFill>
                  <a:schemeClr val="accent1">
                    <a:lumMod val="40000"/>
                    <a:lumOff val="60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protéger</a:t>
            </a:r>
            <a:r>
              <a:rPr lang="fr-FR" b="1" dirty="0" smtClean="0">
                <a:solidFill>
                  <a:schemeClr val="accent1">
                    <a:lumMod val="40000"/>
                    <a:lumOff val="60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t>
            </a:r>
            <a:r>
              <a:rPr lang="fr-FR" b="1" dirty="0">
                <a:solidFill>
                  <a:schemeClr val="accent1">
                    <a:lumMod val="40000"/>
                    <a:lumOff val="60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son lieu de vie et les siens</a:t>
            </a:r>
            <a:r>
              <a:rPr lang="fr-FR" b="1" dirty="0" smtClean="0">
                <a:solidFill>
                  <a:schemeClr val="accent1">
                    <a:lumMod val="40000"/>
                    <a:lumOff val="60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a:t>
            </a:r>
            <a:endParaRPr lang="fr-CH" sz="1600" b="1" dirty="0" smtClean="0">
              <a:solidFill>
                <a:schemeClr val="accent1">
                  <a:lumMod val="40000"/>
                  <a:lumOff val="60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marL="0" indent="0" algn="ctr">
              <a:buNone/>
            </a:pPr>
            <a:r>
              <a:rPr lang="fr-FR" sz="7700" b="1" i="1" spc="100" dirty="0" smtClean="0">
                <a:solidFill>
                  <a:schemeClr val="tx1">
                    <a:lumMod val="95000"/>
                  </a:schemeClr>
                </a:solidFill>
                <a:effectLst>
                  <a:outerShdw blurRad="38100" dist="38100" dir="2700000" algn="tl">
                    <a:srgbClr val="000000">
                      <a:alpha val="43137"/>
                    </a:srgbClr>
                  </a:outerShdw>
                </a:effectLst>
                <a:latin typeface="Mistral" pitchFamily="66" charset="0"/>
              </a:rPr>
              <a:t>C</a:t>
            </a:r>
            <a:r>
              <a:rPr lang="fr-CH" sz="7700" b="1" i="1" spc="100" dirty="0" smtClean="0">
                <a:solidFill>
                  <a:schemeClr val="tx1">
                    <a:lumMod val="95000"/>
                  </a:schemeClr>
                </a:solidFill>
                <a:effectLst>
                  <a:outerShdw blurRad="38100" dist="38100" dir="2700000" algn="tl">
                    <a:srgbClr val="000000">
                      <a:alpha val="43137"/>
                    </a:srgbClr>
                  </a:outerShdw>
                </a:effectLst>
                <a:latin typeface="Mistral" pitchFamily="66" charset="0"/>
              </a:rPr>
              <a:t>’</a:t>
            </a:r>
            <a:r>
              <a:rPr lang="fr-FR" sz="7700" b="1" i="1" spc="100" dirty="0" smtClean="0">
                <a:solidFill>
                  <a:schemeClr val="tx1">
                    <a:lumMod val="95000"/>
                  </a:schemeClr>
                </a:solidFill>
                <a:effectLst>
                  <a:outerShdw blurRad="38100" dist="38100" dir="2700000" algn="tl">
                    <a:srgbClr val="000000">
                      <a:alpha val="43137"/>
                    </a:srgbClr>
                  </a:outerShdw>
                </a:effectLst>
                <a:latin typeface="Mistral" pitchFamily="66" charset="0"/>
              </a:rPr>
              <a:t>est çà, ici… La vie d’Adèle</a:t>
            </a:r>
          </a:p>
        </p:txBody>
      </p:sp>
    </p:spTree>
  </p:cSld>
  <p:clrMapOvr>
    <a:masterClrMapping/>
  </p:clrMapOvr>
  <p:transition spd="slow">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804" y="260648"/>
            <a:ext cx="7772400" cy="1362075"/>
          </a:xfrm>
        </p:spPr>
        <p:txBody>
          <a:bodyPr anchor="ctr">
            <a:normAutofit fontScale="90000"/>
          </a:bodyPr>
          <a:lstStyle/>
          <a:p>
            <a:pPr algn="ctr"/>
            <a:r>
              <a:rPr lang="fr-CH" dirty="0" smtClean="0"/>
              <a:t>Le Val d’Argens</a:t>
            </a:r>
            <a:br>
              <a:rPr lang="fr-CH" dirty="0" smtClean="0"/>
            </a:br>
            <a:r>
              <a:rPr lang="fr-CH" sz="3100" dirty="0" smtClean="0"/>
              <a:t>Une expérience résiliente mise en œuvre</a:t>
            </a:r>
            <a:endParaRPr lang="fr-FR" dirty="0"/>
          </a:p>
        </p:txBody>
      </p:sp>
      <p:sp>
        <p:nvSpPr>
          <p:cNvPr id="8" name="Text Placeholder 7"/>
          <p:cNvSpPr>
            <a:spLocks noGrp="1"/>
          </p:cNvSpPr>
          <p:nvPr>
            <p:ph type="body" idx="1"/>
          </p:nvPr>
        </p:nvSpPr>
        <p:spPr>
          <a:xfrm>
            <a:off x="323528" y="1700808"/>
            <a:ext cx="8568952" cy="1860227"/>
          </a:xfrm>
        </p:spPr>
        <p:txBody>
          <a:bodyPr>
            <a:normAutofit/>
          </a:bodyPr>
          <a:lstStyle/>
          <a:p>
            <a:pPr marL="0" algn="ctr"/>
            <a:r>
              <a:rPr lang="fr-CH" sz="2400" dirty="0" smtClean="0">
                <a:latin typeface="Verdana" pitchFamily="34" charset="0"/>
                <a:ea typeface="Verdana" pitchFamily="34" charset="0"/>
                <a:cs typeface="Verdana" pitchFamily="34" charset="0"/>
              </a:rPr>
              <a:t>Les inondations dévastatrice de juin 2010,</a:t>
            </a:r>
            <a:br>
              <a:rPr lang="fr-CH" sz="2400" dirty="0" smtClean="0">
                <a:latin typeface="Verdana" pitchFamily="34" charset="0"/>
                <a:ea typeface="Verdana" pitchFamily="34" charset="0"/>
                <a:cs typeface="Verdana" pitchFamily="34" charset="0"/>
              </a:rPr>
            </a:br>
            <a:r>
              <a:rPr lang="fr-CH" sz="2400" dirty="0" smtClean="0">
                <a:latin typeface="Verdana" pitchFamily="34" charset="0"/>
                <a:ea typeface="Verdana" pitchFamily="34" charset="0"/>
                <a:cs typeface="Verdana" pitchFamily="34" charset="0"/>
              </a:rPr>
              <a:t>« exceptionnelles » à dire d’experts,</a:t>
            </a:r>
            <a:br>
              <a:rPr lang="fr-CH" sz="2400" dirty="0" smtClean="0">
                <a:latin typeface="Verdana" pitchFamily="34" charset="0"/>
                <a:ea typeface="Verdana" pitchFamily="34" charset="0"/>
                <a:cs typeface="Verdana" pitchFamily="34" charset="0"/>
              </a:rPr>
            </a:br>
            <a:r>
              <a:rPr lang="fr-CH" sz="2400" dirty="0" smtClean="0">
                <a:latin typeface="Verdana" pitchFamily="34" charset="0"/>
                <a:ea typeface="Verdana" pitchFamily="34" charset="0"/>
                <a:cs typeface="Verdana" pitchFamily="34" charset="0"/>
              </a:rPr>
              <a:t>se répètent dès novembre 2011 et se reproduiront</a:t>
            </a:r>
          </a:p>
        </p:txBody>
      </p:sp>
      <p:sp>
        <p:nvSpPr>
          <p:cNvPr id="5" name="TextBox 4"/>
          <p:cNvSpPr txBox="1"/>
          <p:nvPr/>
        </p:nvSpPr>
        <p:spPr>
          <a:xfrm>
            <a:off x="467544" y="5373216"/>
            <a:ext cx="8280920" cy="707886"/>
          </a:xfrm>
          <a:prstGeom prst="rect">
            <a:avLst/>
          </a:prstGeom>
          <a:noFill/>
        </p:spPr>
        <p:txBody>
          <a:bodyPr wrap="square" rtlCol="0">
            <a:spAutoFit/>
          </a:bodyPr>
          <a:lstStyle/>
          <a:p>
            <a:r>
              <a:rPr lang="fr-CH" sz="2000" dirty="0">
                <a:latin typeface="Verdana" pitchFamily="34" charset="0"/>
                <a:ea typeface="Verdana" pitchFamily="34" charset="0"/>
                <a:cs typeface="Verdana" pitchFamily="34" charset="0"/>
              </a:rPr>
              <a:t>Dans la plaine de l’Argens, les mêmes causes </a:t>
            </a:r>
            <a:r>
              <a:rPr lang="fr-CH" sz="2000" dirty="0" smtClean="0">
                <a:latin typeface="Verdana" pitchFamily="34" charset="0"/>
                <a:ea typeface="Verdana" pitchFamily="34" charset="0"/>
                <a:cs typeface="Verdana" pitchFamily="34" charset="0"/>
              </a:rPr>
              <a:t>produisant</a:t>
            </a:r>
          </a:p>
          <a:p>
            <a:pPr algn="r"/>
            <a:r>
              <a:rPr lang="fr-CH" sz="2000" dirty="0" smtClean="0">
                <a:latin typeface="Verdana" pitchFamily="34" charset="0"/>
                <a:ea typeface="Verdana" pitchFamily="34" charset="0"/>
                <a:cs typeface="Verdana" pitchFamily="34" charset="0"/>
              </a:rPr>
              <a:t>les mêmes effets</a:t>
            </a:r>
            <a:r>
              <a:rPr lang="fr-CH" sz="2000" dirty="0">
                <a:latin typeface="Verdana" pitchFamily="34" charset="0"/>
                <a:ea typeface="Verdana" pitchFamily="34" charset="0"/>
                <a:cs typeface="Verdana" pitchFamily="34" charset="0"/>
              </a:rPr>
              <a:t>, une résilience introuvable</a:t>
            </a:r>
            <a:r>
              <a:rPr lang="fr-CH" sz="2000" dirty="0" smtClean="0">
                <a:latin typeface="Verdana" pitchFamily="34" charset="0"/>
                <a:ea typeface="Verdana" pitchFamily="34" charset="0"/>
                <a:cs typeface="Verdana" pitchFamily="34" charset="0"/>
              </a:rPr>
              <a:t>…</a:t>
            </a:r>
            <a:endParaRPr lang="fr-CH" sz="2000" dirty="0">
              <a:latin typeface="Verdana" pitchFamily="34" charset="0"/>
              <a:ea typeface="Verdana" pitchFamily="34" charset="0"/>
              <a:cs typeface="Verdana" pitchFamily="34" charset="0"/>
            </a:endParaRPr>
          </a:p>
        </p:txBody>
      </p:sp>
      <p:pic>
        <p:nvPicPr>
          <p:cNvPr id="7" name="Picture 6" descr="Photo à ajouter.jpg"/>
          <p:cNvPicPr>
            <a:picLocks noChangeAspect="1"/>
          </p:cNvPicPr>
          <p:nvPr/>
        </p:nvPicPr>
        <p:blipFill>
          <a:blip r:embed="rId2" cstate="print"/>
          <a:stretch>
            <a:fillRect/>
          </a:stretch>
        </p:blipFill>
        <p:spPr>
          <a:xfrm>
            <a:off x="1894617" y="2924944"/>
            <a:ext cx="5426774" cy="2376264"/>
          </a:xfrm>
          <a:prstGeom prst="rect">
            <a:avLst/>
          </a:prstGeom>
        </p:spPr>
      </p:pic>
      <p:sp>
        <p:nvSpPr>
          <p:cNvPr id="12" name="Rectangle 11"/>
          <p:cNvSpPr/>
          <p:nvPr/>
        </p:nvSpPr>
        <p:spPr>
          <a:xfrm>
            <a:off x="827584" y="6237312"/>
            <a:ext cx="8100000" cy="2880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Footer Placeholder 4"/>
          <p:cNvSpPr>
            <a:spLocks noGrp="1"/>
          </p:cNvSpPr>
          <p:nvPr>
            <p:ph type="ftr" sz="quarter" idx="11"/>
          </p:nvPr>
        </p:nvSpPr>
        <p:spPr>
          <a:xfrm>
            <a:off x="1691680" y="6381328"/>
            <a:ext cx="7272808" cy="365125"/>
          </a:xfrm>
        </p:spPr>
        <p:txBody>
          <a:bodyPr/>
          <a:lstStyle>
            <a:lvl1pPr>
              <a:defRPr sz="1100" i="1"/>
            </a:lvl1pPr>
          </a:lstStyle>
          <a:p>
            <a:pPr>
              <a:tabLst>
                <a:tab pos="8072438" algn="r"/>
              </a:tabLst>
            </a:pPr>
            <a:r>
              <a:rPr lang="fr-FR" sz="800" dirty="0" smtClean="0">
                <a:latin typeface="Verdana" pitchFamily="34" charset="0"/>
                <a:ea typeface="Verdana" pitchFamily="34" charset="0"/>
                <a:cs typeface="Verdana" pitchFamily="34" charset="0"/>
              </a:rPr>
              <a:t>Intégrer la résilience dans la prospective territoriale : le Val d’Argens (Var), un cas d’école	© www.viva2010.org</a:t>
            </a:r>
          </a:p>
        </p:txBody>
      </p:sp>
      <p:sp>
        <p:nvSpPr>
          <p:cNvPr id="13" name="Slide Number Placeholder 8"/>
          <p:cNvSpPr>
            <a:spLocks noGrp="1"/>
          </p:cNvSpPr>
          <p:nvPr>
            <p:ph type="sldNum" sz="quarter" idx="12"/>
          </p:nvPr>
        </p:nvSpPr>
        <p:spPr>
          <a:xfrm>
            <a:off x="179512" y="6381328"/>
            <a:ext cx="401960" cy="365125"/>
          </a:xfrm>
        </p:spPr>
        <p:txBody>
          <a:bodyPr/>
          <a:lstStyle/>
          <a:p>
            <a:fld id="{773A0A98-C74B-4A8E-8C94-34FEA95E1F93}" type="slidenum">
              <a:rPr lang="fr-FR" smtClean="0">
                <a:latin typeface="Verdana" pitchFamily="34" charset="0"/>
                <a:ea typeface="Verdana" pitchFamily="34" charset="0"/>
                <a:cs typeface="Verdana" pitchFamily="34" charset="0"/>
              </a:rPr>
              <a:pPr/>
              <a:t>8</a:t>
            </a:fld>
            <a:endParaRPr lang="fr-FR" dirty="0">
              <a:latin typeface="Verdana" pitchFamily="34" charset="0"/>
              <a:ea typeface="Verdana" pitchFamily="34" charset="0"/>
              <a:cs typeface="Verdana" pitchFamily="34" charset="0"/>
            </a:endParaRPr>
          </a:p>
        </p:txBody>
      </p:sp>
    </p:spTree>
  </p:cSld>
  <p:clrMapOvr>
    <a:masterClrMapping/>
  </p:clrMapOvr>
  <p:transition spd="slow">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712968" cy="2376264"/>
          </a:xfrm>
        </p:spPr>
        <p:txBody>
          <a:bodyPr>
            <a:normAutofit fontScale="90000"/>
          </a:bodyPr>
          <a:lstStyle/>
          <a:p>
            <a:r>
              <a:rPr lang="fr-CH" dirty="0" smtClean="0"/>
              <a:t>Les inondations dans le Var :</a:t>
            </a:r>
            <a:br>
              <a:rPr lang="fr-CH" dirty="0" smtClean="0"/>
            </a:br>
            <a:r>
              <a:rPr lang="fr-CH" dirty="0" smtClean="0"/>
              <a:t>Quelles leçons pour une gestion post-crise ?</a:t>
            </a:r>
            <a:br>
              <a:rPr lang="fr-CH" dirty="0" smtClean="0"/>
            </a:br>
            <a:r>
              <a:rPr lang="fr-CH" sz="2200" dirty="0" smtClean="0"/>
              <a:t>Par Blandine Bœuf</a:t>
            </a:r>
            <a:br>
              <a:rPr lang="fr-CH" sz="2200" dirty="0" smtClean="0"/>
            </a:br>
            <a:r>
              <a:rPr lang="fr-CH" sz="2200" dirty="0" smtClean="0"/>
              <a:t>Mars 2013</a:t>
            </a:r>
            <a:endParaRPr lang="fr-FR" dirty="0"/>
          </a:p>
        </p:txBody>
      </p:sp>
      <p:sp>
        <p:nvSpPr>
          <p:cNvPr id="3" name="Footer Placeholder 2"/>
          <p:cNvSpPr>
            <a:spLocks noGrp="1"/>
          </p:cNvSpPr>
          <p:nvPr>
            <p:ph type="ftr" sz="quarter" idx="11"/>
          </p:nvPr>
        </p:nvSpPr>
        <p:spPr>
          <a:xfrm>
            <a:off x="914400" y="6172200"/>
            <a:ext cx="7978080" cy="457200"/>
          </a:xfrm>
        </p:spPr>
        <p:txBody>
          <a:bodyPr/>
          <a:lstStyle/>
          <a:p>
            <a:r>
              <a:rPr lang="fr-FR" dirty="0" smtClean="0"/>
              <a:t>Intégrer la résilience dans la prospective territoriale : perception à travers la gestion des risques</a:t>
            </a:r>
            <a:endParaRPr lang="fr-FR" dirty="0"/>
          </a:p>
        </p:txBody>
      </p:sp>
      <p:sp>
        <p:nvSpPr>
          <p:cNvPr id="4" name="Slide Number Placeholder 3"/>
          <p:cNvSpPr>
            <a:spLocks noGrp="1"/>
          </p:cNvSpPr>
          <p:nvPr>
            <p:ph type="sldNum" sz="quarter" idx="12"/>
          </p:nvPr>
        </p:nvSpPr>
        <p:spPr/>
        <p:txBody>
          <a:bodyPr/>
          <a:lstStyle/>
          <a:p>
            <a:fld id="{773A0A98-C74B-4A8E-8C94-34FEA95E1F93}" type="slidenum">
              <a:rPr lang="fr-FR" smtClean="0"/>
              <a:pPr/>
              <a:t>9</a:t>
            </a:fld>
            <a:endParaRPr lang="fr-FR"/>
          </a:p>
        </p:txBody>
      </p:sp>
      <p:sp>
        <p:nvSpPr>
          <p:cNvPr id="5" name="Content Placeholder 4"/>
          <p:cNvSpPr>
            <a:spLocks noGrp="1"/>
          </p:cNvSpPr>
          <p:nvPr>
            <p:ph sz="quarter" idx="1"/>
          </p:nvPr>
        </p:nvSpPr>
        <p:spPr>
          <a:xfrm>
            <a:off x="251520" y="3573016"/>
            <a:ext cx="8712968" cy="3096344"/>
          </a:xfrm>
        </p:spPr>
        <p:txBody>
          <a:bodyPr>
            <a:normAutofit/>
          </a:bodyPr>
          <a:lstStyle/>
          <a:p>
            <a:pPr>
              <a:buNone/>
            </a:pPr>
            <a:r>
              <a:rPr lang="fr-FR" sz="1500" i="1" dirty="0" smtClean="0">
                <a:latin typeface="Calibri" pitchFamily="34" charset="0"/>
                <a:ea typeface="MS PGothic" pitchFamily="34" charset="-128"/>
              </a:rPr>
              <a:t>“ Il s</a:t>
            </a:r>
            <a:r>
              <a:rPr lang="fr-FR" altLang="fr-FR" sz="1500" i="1" dirty="0" smtClean="0">
                <a:latin typeface="Calibri" pitchFamily="34" charset="0"/>
                <a:ea typeface="MS PGothic" pitchFamily="34" charset="-128"/>
              </a:rPr>
              <a:t>’a</a:t>
            </a:r>
            <a:r>
              <a:rPr lang="fr-FR" sz="1500" i="1" dirty="0" smtClean="0">
                <a:latin typeface="Calibri" pitchFamily="34" charset="0"/>
                <a:ea typeface="MS PGothic" pitchFamily="34" charset="-128"/>
              </a:rPr>
              <a:t>girait donc de commencer par reconna</a:t>
            </a:r>
            <a:r>
              <a:rPr lang="fr-FR" altLang="ja-JP" sz="1500" i="1" dirty="0" smtClean="0">
                <a:latin typeface="Calibri" pitchFamily="34" charset="0"/>
                <a:ea typeface="MS PGothic" pitchFamily="34" charset="-128"/>
              </a:rPr>
              <a:t>ît</a:t>
            </a:r>
            <a:r>
              <a:rPr lang="fr-FR" sz="1500" i="1" dirty="0" smtClean="0">
                <a:latin typeface="Calibri" pitchFamily="34" charset="0"/>
                <a:ea typeface="MS PGothic" pitchFamily="34" charset="-128"/>
              </a:rPr>
              <a:t>re l’importance de la gestion post-crise</a:t>
            </a:r>
            <a:br>
              <a:rPr lang="fr-FR" sz="1500" i="1" dirty="0" smtClean="0">
                <a:latin typeface="Calibri" pitchFamily="34" charset="0"/>
                <a:ea typeface="MS PGothic" pitchFamily="34" charset="-128"/>
              </a:rPr>
            </a:br>
            <a:r>
              <a:rPr lang="fr-FR" sz="1500" i="1" dirty="0" smtClean="0">
                <a:latin typeface="Calibri" pitchFamily="34" charset="0"/>
                <a:ea typeface="MS PGothic" pitchFamily="34" charset="-128"/>
              </a:rPr>
              <a:t> des catastrophes naturelles et de réfléchir en amont de sa mise en place et de sa gouvernance ”. </a:t>
            </a:r>
            <a:br>
              <a:rPr lang="fr-FR" sz="1500" i="1" dirty="0" smtClean="0">
                <a:latin typeface="Calibri" pitchFamily="34" charset="0"/>
                <a:ea typeface="MS PGothic" pitchFamily="34" charset="-128"/>
              </a:rPr>
            </a:br>
            <a:r>
              <a:rPr lang="fr-FR" sz="1500" i="1" dirty="0" smtClean="0">
                <a:latin typeface="Calibri" pitchFamily="34" charset="0"/>
                <a:ea typeface="MS PGothic" pitchFamily="34" charset="-128"/>
              </a:rPr>
              <a:t>Source : </a:t>
            </a:r>
            <a:r>
              <a:rPr lang="fr-FR" sz="1500" u="sng" dirty="0" smtClean="0">
                <a:latin typeface="Calibri" pitchFamily="34" charset="0"/>
                <a:ea typeface="MS PGothic" pitchFamily="34" charset="-128"/>
                <a:hlinkClick r:id="rId2"/>
              </a:rPr>
              <a:t>http://www.citego.info/?Les-inondations-dans-le-Var-France</a:t>
            </a:r>
            <a:endParaRPr lang="fr-FR" sz="1500" u="sng" dirty="0" smtClean="0">
              <a:latin typeface="Calibri" pitchFamily="34" charset="0"/>
              <a:ea typeface="MS PGothic" pitchFamily="34" charset="-128"/>
            </a:endParaRPr>
          </a:p>
          <a:p>
            <a:pPr>
              <a:buNone/>
            </a:pPr>
            <a:r>
              <a:rPr lang="fr-FR" sz="1500" b="1" dirty="0" smtClean="0">
                <a:latin typeface="Calibri" pitchFamily="34" charset="0"/>
              </a:rPr>
              <a:t>En conclusion</a:t>
            </a:r>
            <a:r>
              <a:rPr lang="fr-FR" sz="1500" dirty="0" smtClean="0">
                <a:latin typeface="Calibri" pitchFamily="34" charset="0"/>
              </a:rPr>
              <a:t> :</a:t>
            </a:r>
          </a:p>
          <a:p>
            <a:pPr marL="274320" lvl="1" indent="0" algn="just">
              <a:spcBef>
                <a:spcPts val="600"/>
              </a:spcBef>
              <a:buNone/>
            </a:pPr>
            <a:r>
              <a:rPr lang="fr-FR" sz="1400" dirty="0" smtClean="0">
                <a:latin typeface="Calibri" pitchFamily="34" charset="0"/>
              </a:rPr>
              <a:t>Les inondations ont des effets à long-terme sur le bien-</a:t>
            </a:r>
            <a:r>
              <a:rPr lang="fr-FR" altLang="ja-JP" sz="1400" dirty="0" smtClean="0">
                <a:latin typeface="Calibri" pitchFamily="34" charset="0"/>
              </a:rPr>
              <a:t>êt</a:t>
            </a:r>
            <a:r>
              <a:rPr lang="fr-FR" sz="1400" dirty="0" smtClean="0">
                <a:latin typeface="Calibri" pitchFamily="34" charset="0"/>
              </a:rPr>
              <a:t>re des sinistrés et il est important que l'aide extérieure, les institutions locales, etc. s'organisent après la crise pour leur venir en aide, en anticipant les problèmes qui peuvent survenir à plus long terme, en mettant en place </a:t>
            </a:r>
            <a:r>
              <a:rPr lang="fr-FR" sz="1400" b="1" dirty="0" smtClean="0">
                <a:latin typeface="Calibri" pitchFamily="34" charset="0"/>
              </a:rPr>
              <a:t>des actions rapides et visibles pour </a:t>
            </a:r>
            <a:r>
              <a:rPr lang="fr-FR" altLang="fr-FR" sz="1400" b="1" dirty="0" smtClean="0">
                <a:latin typeface="Calibri" pitchFamily="34" charset="0"/>
              </a:rPr>
              <a:t>év</a:t>
            </a:r>
            <a:r>
              <a:rPr lang="fr-FR" sz="1400" b="1" dirty="0" smtClean="0">
                <a:latin typeface="Calibri" pitchFamily="34" charset="0"/>
              </a:rPr>
              <a:t>iter que la situation ne se reproduise</a:t>
            </a:r>
            <a:r>
              <a:rPr lang="fr-FR" sz="1400" dirty="0" smtClean="0">
                <a:latin typeface="Calibri" pitchFamily="34" charset="0"/>
              </a:rPr>
              <a:t> et rassurer les sinistrés en offrant un cadre adapté et des ressources sur lesquels les sinistrés peuvent s'appuyer pour leur résilience. Il s'agit donc de mettre en place une gestion post-crise des inondations, qui facilite et s'appuie sur la résilience des individus, et qui doit avoir pour objectif l'amélioration de leur bien-</a:t>
            </a:r>
            <a:r>
              <a:rPr lang="fr-FR" altLang="ja-JP" sz="1400" dirty="0" smtClean="0">
                <a:latin typeface="Calibri" pitchFamily="34" charset="0"/>
              </a:rPr>
              <a:t>êt</a:t>
            </a:r>
            <a:r>
              <a:rPr lang="fr-FR" sz="1400" dirty="0" smtClean="0">
                <a:latin typeface="Calibri" pitchFamily="34" charset="0"/>
              </a:rPr>
              <a:t>re.</a:t>
            </a:r>
          </a:p>
        </p:txBody>
      </p:sp>
      <p:pic>
        <p:nvPicPr>
          <p:cNvPr id="6" name="Picture 4" descr="Capture d’écran 2013-10-31 à 10"/>
          <p:cNvPicPr>
            <a:picLocks noChangeAspect="1" noChangeArrowheads="1"/>
          </p:cNvPicPr>
          <p:nvPr/>
        </p:nvPicPr>
        <p:blipFill>
          <a:blip r:embed="rId3" cstate="print"/>
          <a:srcRect/>
          <a:stretch>
            <a:fillRect/>
          </a:stretch>
        </p:blipFill>
        <p:spPr bwMode="auto">
          <a:xfrm>
            <a:off x="3203848" y="1700808"/>
            <a:ext cx="5257800" cy="1708150"/>
          </a:xfrm>
          <a:prstGeom prst="rect">
            <a:avLst/>
          </a:prstGeom>
          <a:noFill/>
        </p:spPr>
      </p:pic>
    </p:spTree>
  </p:cSld>
  <p:clrMapOvr>
    <a:masterClrMapping/>
  </p:clrMapOvr>
  <p:transition spd="slow">
    <p:wedg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lnDef>
      <a:spPr>
        <a:ln>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0.xml><?xml version="1.0" encoding="utf-8"?>
<a:theme xmlns:a="http://schemas.openxmlformats.org/drawingml/2006/main" name="Raffiné">
  <a:themeElements>
    <a:clrScheme name="Raffiné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affin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Raffiné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affiné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affiné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affiné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affiné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affiné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affiné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aducée simplifié">
  <a:themeElements>
    <a:clrScheme name="Caducée simplifié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fontScheme name="Caducée simplifi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Arial" pitchFamily="34"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Arial" pitchFamily="34" charset="0"/>
            <a:ea typeface="MS PGothic" pitchFamily="34" charset="-128"/>
          </a:defRPr>
        </a:defPPr>
      </a:lstStyle>
    </a:lnDef>
  </a:objectDefaults>
  <a:extraClrSchemeLst>
    <a:extraClrScheme>
      <a:clrScheme name="Caducée simplifié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aducée simplifié 2">
        <a:dk1>
          <a:srgbClr val="000000"/>
        </a:dk1>
        <a:lt1>
          <a:srgbClr val="99BFE3"/>
        </a:lt1>
        <a:dk2>
          <a:srgbClr val="000000"/>
        </a:dk2>
        <a:lt2>
          <a:srgbClr val="808080"/>
        </a:lt2>
        <a:accent1>
          <a:srgbClr val="B2DEDC"/>
        </a:accent1>
        <a:accent2>
          <a:srgbClr val="6571C7"/>
        </a:accent2>
        <a:accent3>
          <a:srgbClr val="CADCEF"/>
        </a:accent3>
        <a:accent4>
          <a:srgbClr val="000000"/>
        </a:accent4>
        <a:accent5>
          <a:srgbClr val="D5ECEB"/>
        </a:accent5>
        <a:accent6>
          <a:srgbClr val="5B66B4"/>
        </a:accent6>
        <a:hlink>
          <a:srgbClr val="C6D6E8"/>
        </a:hlink>
        <a:folHlink>
          <a:srgbClr val="AFAFAF"/>
        </a:folHlink>
      </a:clrScheme>
      <a:clrMap bg1="lt1" tx1="dk1" bg2="lt2" tx2="dk2" accent1="accent1" accent2="accent2" accent3="accent3" accent4="accent4" accent5="accent5" accent6="accent6" hlink="hlink" folHlink="folHlink"/>
    </a:extraClrScheme>
    <a:extraClrScheme>
      <a:clrScheme name="Caducée simplifié 3">
        <a:dk1>
          <a:srgbClr val="000000"/>
        </a:dk1>
        <a:lt1>
          <a:srgbClr val="9AC0E4"/>
        </a:lt1>
        <a:dk2>
          <a:srgbClr val="000000"/>
        </a:dk2>
        <a:lt2>
          <a:srgbClr val="666633"/>
        </a:lt2>
        <a:accent1>
          <a:srgbClr val="339933"/>
        </a:accent1>
        <a:accent2>
          <a:srgbClr val="800000"/>
        </a:accent2>
        <a:accent3>
          <a:srgbClr val="CADCEF"/>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aducée simplifié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000099"/>
        </a:dk2>
        <a:lt2>
          <a:srgbClr val="FFFFFF"/>
        </a:lt2>
        <a:accent1>
          <a:srgbClr val="6666FF"/>
        </a:accent1>
        <a:accent2>
          <a:srgbClr val="9999FF"/>
        </a:accent2>
        <a:accent3>
          <a:srgbClr val="AAAACA"/>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000099"/>
        </a:dk2>
        <a:lt2>
          <a:srgbClr val="FFFFFF"/>
        </a:lt2>
        <a:accent1>
          <a:srgbClr val="FF6600"/>
        </a:accent1>
        <a:accent2>
          <a:srgbClr val="FFCC00"/>
        </a:accent2>
        <a:accent3>
          <a:srgbClr val="AAAACA"/>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000099"/>
        </a:dk2>
        <a:lt2>
          <a:srgbClr val="FFFFFF"/>
        </a:lt2>
        <a:accent1>
          <a:srgbClr val="9966FF"/>
        </a:accent1>
        <a:accent2>
          <a:srgbClr val="00CC66"/>
        </a:accent2>
        <a:accent3>
          <a:srgbClr val="AAAA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ortfolio">
  <a:themeElements>
    <a:clrScheme name="Portfolio 1">
      <a:dk1>
        <a:srgbClr val="212164"/>
      </a:dk1>
      <a:lt1>
        <a:srgbClr val="E6DED3"/>
      </a:lt1>
      <a:dk2>
        <a:srgbClr val="622405"/>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Portfolio 1">
        <a:dk1>
          <a:srgbClr val="212164"/>
        </a:dk1>
        <a:lt1>
          <a:srgbClr val="E6DED3"/>
        </a:lt1>
        <a:dk2>
          <a:srgbClr val="622405"/>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Lampe de bureau">
  <a:themeElements>
    <a:clrScheme name="Lampe de bureau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Lampe de bureau">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Lampe de bureau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ampe de bureau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ampe de bureau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ampe de bureau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Lampe de bureau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4247</TotalTime>
  <Words>2991</Words>
  <Application>Microsoft Office PowerPoint</Application>
  <PresentationFormat>On-screen Show (4:3)</PresentationFormat>
  <Paragraphs>466</Paragraphs>
  <Slides>58</Slides>
  <Notes>9</Notes>
  <HiddenSlides>0</HiddenSlides>
  <MMClips>0</MMClips>
  <ScaleCrop>false</ScaleCrop>
  <HeadingPairs>
    <vt:vector size="4" baseType="variant">
      <vt:variant>
        <vt:lpstr>Theme</vt:lpstr>
      </vt:variant>
      <vt:variant>
        <vt:i4>10</vt:i4>
      </vt:variant>
      <vt:variant>
        <vt:lpstr>Slide Titles</vt:lpstr>
      </vt:variant>
      <vt:variant>
        <vt:i4>58</vt:i4>
      </vt:variant>
    </vt:vector>
  </HeadingPairs>
  <TitlesOfParts>
    <vt:vector size="68" baseType="lpstr">
      <vt:lpstr>Equity</vt:lpstr>
      <vt:lpstr>Custom Design</vt:lpstr>
      <vt:lpstr>Caducée simplifié</vt:lpstr>
      <vt:lpstr>Océan</vt:lpstr>
      <vt:lpstr>Portfolio</vt:lpstr>
      <vt:lpstr>Office Theme</vt:lpstr>
      <vt:lpstr>2_Office Theme</vt:lpstr>
      <vt:lpstr>Lampe de bureau</vt:lpstr>
      <vt:lpstr>Apex</vt:lpstr>
      <vt:lpstr>Raffiné</vt:lpstr>
      <vt:lpstr>Le cri des sinistrés de la Basse Vallée de l’Argens</vt:lpstr>
      <vt:lpstr>Le Val d’Argens, une expérience résiliente mise en œuvre</vt:lpstr>
      <vt:lpstr>La vie d’Adèle en Basse Vallée de l’Argens</vt:lpstr>
      <vt:lpstr>Slide 4</vt:lpstr>
      <vt:lpstr>Slide 5</vt:lpstr>
      <vt:lpstr>Résilience ? "Propriété spontanée d'un métal déformé  à retrouver son état antérieur, propre au meilleur emploi" Pour Adèle Le week-end, quand le ciel menace et qu’arrive la pluie… C’est une nuit blanche en famille… à guetter le niveau de l’Argens en crue !</vt:lpstr>
      <vt:lpstr>Dans le delta de l'Argens sous une grosse pluie, quand l’eau monte…  Personne ne dort !</vt:lpstr>
      <vt:lpstr>Le Val d’Argens Une expérience résiliente mise en œuvre</vt:lpstr>
      <vt:lpstr>Les inondations dans le Var : Quelles leçons pour une gestion post-crise ? Par Blandine Bœuf Mars 2013</vt:lpstr>
      <vt:lpstr>POURQUOI ?</vt:lpstr>
      <vt:lpstr>Dès le 1er septembre 2010, les sinistrés des inondations se sont rassemblés…</vt:lpstr>
      <vt:lpstr>Étude des blocages et d'un processus non abouti</vt:lpstr>
      <vt:lpstr>Étude des blocages et d'un processus non abouti</vt:lpstr>
      <vt:lpstr>La Basse Vallée de l’Argens “cas d’école” de la prospective  d’aménagement urbain et rural</vt:lpstr>
      <vt:lpstr>L’estuaire de l’Argens et du canal du Reyran et leur embouchure ensablée</vt:lpstr>
      <vt:lpstr>L’Argens, grand méconnu du Var (83)</vt:lpstr>
      <vt:lpstr>L’ARGENS, grand méconnu du VAR</vt:lpstr>
      <vt:lpstr>Étude des blocages et d'un processus non abouti</vt:lpstr>
      <vt:lpstr>La Basse Vallée de l’Argens est le moteur économique du littoral est-varois.</vt:lpstr>
      <vt:lpstr>2 contraintes permanentes pèsent sur la Basse Vallée de l’Argens :</vt:lpstr>
      <vt:lpstr>La seconde contrainte est lourde </vt:lpstr>
      <vt:lpstr>Étude des blocages et d'un processus non abouti</vt:lpstr>
      <vt:lpstr>Dans cette plaine de l’Argens comblée de tous les atouts, pourquoi les sinistrés ont-ils le sentiment d’être abandonnés ?</vt:lpstr>
      <vt:lpstr>La survenue redoutée d'une 3e grande crue serait, pour tous, une catastrophe sans lendemain</vt:lpstr>
      <vt:lpstr>Étude des blocages et d'un processus non abouti</vt:lpstr>
      <vt:lpstr>Dès la création de VIVA, le 1er sept. 2010, le Député, invité d’honneur, a mis en garde les sinistrés contre la dilution paralysante des responsabilités :</vt:lpstr>
      <vt:lpstr>Pour VIVA, un parcours du combattant : Rencontrer tous les acteurs publics et privés de la gestion de crise et de post-crise du Var et de PACA.</vt:lpstr>
      <vt:lpstr>Étude des blocages et d'un processus non abouti</vt:lpstr>
      <vt:lpstr>VIVA ne cesse pas de réclamer cohérence, transparence et … désensablement ! </vt:lpstr>
      <vt:lpstr>Étude des blocages et d'un processus non abouti</vt:lpstr>
      <vt:lpstr>Le Collectif Var-Inondations fédère plusieurs associations de protection de l’environnement ou de sinistrés du Var (partenaires loyaux des Pouvoirs publics).</vt:lpstr>
      <vt:lpstr>Étude des blocages et d'un processus non abouti</vt:lpstr>
      <vt:lpstr>Étude des blocages et d'un processus non abouti</vt:lpstr>
      <vt:lpstr>Étude des blocages et d'un processus non abouti</vt:lpstr>
      <vt:lpstr>Slide 35</vt:lpstr>
      <vt:lpstr>Étude des blocages et d'un processus non abouti</vt:lpstr>
      <vt:lpstr>Étude des blocages et d'un processus non abouti</vt:lpstr>
      <vt:lpstr>Étude des blocages et d'un processus non abouti</vt:lpstr>
      <vt:lpstr>Étude des blocages et d'un processus non abouti</vt:lpstr>
      <vt:lpstr>Étude des blocages et d'un processus non abouti</vt:lpstr>
      <vt:lpstr>Étude des blocages et d'un processus non abouti</vt:lpstr>
      <vt:lpstr>Étude des blocages et d'un processus non abouti</vt:lpstr>
      <vt:lpstr>Étude des blocages et d'un processus non abouti</vt:lpstr>
      <vt:lpstr>Étude des blocages et d'un processus non abouti</vt:lpstr>
      <vt:lpstr>Étude des blocages et d'un processus non abouti</vt:lpstr>
      <vt:lpstr>Étude des blocages et d'un processus non abouti</vt:lpstr>
      <vt:lpstr>Étude des blocages et d'un processus non abouti</vt:lpstr>
      <vt:lpstr>Vivre Installé au Val d’Argens « se regrouper pour agir et avancer »</vt:lpstr>
      <vt:lpstr>Vivre Installé au Val d’Argens « se regrouper pour agir et avancer »</vt:lpstr>
      <vt:lpstr>Un bouchon ? Un delta barré à 97% !</vt:lpstr>
      <vt:lpstr> L’estuaire ensablé</vt:lpstr>
      <vt:lpstr>2. RD 559 : Digue aux étangs de Villepey</vt:lpstr>
      <vt:lpstr>Autrefois</vt:lpstr>
      <vt:lpstr>Vivre Installé au Val d’Argens « se regrouper pour agir et avancer »</vt:lpstr>
      <vt:lpstr>VERS UN HORIZON</vt:lpstr>
      <vt:lpstr>Merci de votre attention et de votre soutien avisé</vt:lpstr>
      <vt:lpstr>Vivre Installé au Val d’Argens « se regrouper pour agir et avancer »</vt:lpstr>
      <vt:lpstr>Chaque fois que survient une inondation catastrophique en France ou dans le monde, VIVA exprime sur son site  sa profonde sympathie aux sinistrés.</vt:lpstr>
    </vt:vector>
  </TitlesOfParts>
  <Company>Association VIVA, Vivre Installé en Val d'Argens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cri des sinistrés de la Basse Vallée de l’Argens</dc:title>
  <dc:subject>Présentation du Dr Reymondon à Paris le 8 novembre 2013</dc:subject>
  <dc:creator>"Dr Louis Reymondon, secrétaire général"; Jean-Noel Brandenburger, président</dc:creator>
  <cp:keywords>Inontations;crues;VIVA;Lutte contre les inondations</cp:keywords>
  <cp:lastModifiedBy>Jean-Noel Brandenburger</cp:lastModifiedBy>
  <cp:revision>261</cp:revision>
  <dcterms:created xsi:type="dcterms:W3CDTF">2013-11-02T06:12:02Z</dcterms:created>
  <dcterms:modified xsi:type="dcterms:W3CDTF">2013-11-05T23:43:12Z</dcterms:modified>
  <dc:language>French</dc:language>
</cp:coreProperties>
</file>